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handoutMasterIdLst>
    <p:handoutMasterId r:id="rId56"/>
  </p:handout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7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8" r:id="rId50"/>
    <p:sldId id="369" r:id="rId51"/>
    <p:sldId id="370" r:id="rId52"/>
    <p:sldId id="373" r:id="rId53"/>
    <p:sldId id="372" r:id="rId54"/>
  </p:sldIdLst>
  <p:sldSz cx="9144000" cy="6858000" type="screen4x3"/>
  <p:notesSz cx="6881813" cy="9296400"/>
  <p:defaultTextStyle>
    <a:defPPr>
      <a:defRPr lang="en-US"/>
    </a:defPPr>
    <a:lvl1pPr algn="l" rtl="0" fontAlgn="base">
      <a:spcBef>
        <a:spcPct val="0"/>
      </a:spcBef>
      <a:spcAft>
        <a:spcPct val="0"/>
      </a:spcAft>
      <a:defRPr sz="2500" kern="1200">
        <a:solidFill>
          <a:srgbClr val="EBFFC2"/>
        </a:solidFill>
        <a:latin typeface="Corbel" pitchFamily="34" charset="0"/>
        <a:ea typeface="+mn-ea"/>
        <a:cs typeface="+mn-cs"/>
      </a:defRPr>
    </a:lvl1pPr>
    <a:lvl2pPr marL="457200" algn="l" rtl="0" fontAlgn="base">
      <a:spcBef>
        <a:spcPct val="0"/>
      </a:spcBef>
      <a:spcAft>
        <a:spcPct val="0"/>
      </a:spcAft>
      <a:defRPr sz="2500" kern="1200">
        <a:solidFill>
          <a:srgbClr val="EBFFC2"/>
        </a:solidFill>
        <a:latin typeface="Corbel" pitchFamily="34" charset="0"/>
        <a:ea typeface="+mn-ea"/>
        <a:cs typeface="+mn-cs"/>
      </a:defRPr>
    </a:lvl2pPr>
    <a:lvl3pPr marL="914400" algn="l" rtl="0" fontAlgn="base">
      <a:spcBef>
        <a:spcPct val="0"/>
      </a:spcBef>
      <a:spcAft>
        <a:spcPct val="0"/>
      </a:spcAft>
      <a:defRPr sz="2500" kern="1200">
        <a:solidFill>
          <a:srgbClr val="EBFFC2"/>
        </a:solidFill>
        <a:latin typeface="Corbel" pitchFamily="34" charset="0"/>
        <a:ea typeface="+mn-ea"/>
        <a:cs typeface="+mn-cs"/>
      </a:defRPr>
    </a:lvl3pPr>
    <a:lvl4pPr marL="1371600" algn="l" rtl="0" fontAlgn="base">
      <a:spcBef>
        <a:spcPct val="0"/>
      </a:spcBef>
      <a:spcAft>
        <a:spcPct val="0"/>
      </a:spcAft>
      <a:defRPr sz="2500" kern="1200">
        <a:solidFill>
          <a:srgbClr val="EBFFC2"/>
        </a:solidFill>
        <a:latin typeface="Corbel" pitchFamily="34" charset="0"/>
        <a:ea typeface="+mn-ea"/>
        <a:cs typeface="+mn-cs"/>
      </a:defRPr>
    </a:lvl4pPr>
    <a:lvl5pPr marL="1828800" algn="l" rtl="0" fontAlgn="base">
      <a:spcBef>
        <a:spcPct val="0"/>
      </a:spcBef>
      <a:spcAft>
        <a:spcPct val="0"/>
      </a:spcAft>
      <a:defRPr sz="2500" kern="1200">
        <a:solidFill>
          <a:srgbClr val="EBFFC2"/>
        </a:solidFill>
        <a:latin typeface="Corbel" pitchFamily="34" charset="0"/>
        <a:ea typeface="+mn-ea"/>
        <a:cs typeface="+mn-cs"/>
      </a:defRPr>
    </a:lvl5pPr>
    <a:lvl6pPr marL="2286000" algn="l" defTabSz="914400" rtl="0" eaLnBrk="1" latinLnBrk="0" hangingPunct="1">
      <a:defRPr sz="2500" kern="1200">
        <a:solidFill>
          <a:srgbClr val="EBFFC2"/>
        </a:solidFill>
        <a:latin typeface="Corbel" pitchFamily="34" charset="0"/>
        <a:ea typeface="+mn-ea"/>
        <a:cs typeface="+mn-cs"/>
      </a:defRPr>
    </a:lvl6pPr>
    <a:lvl7pPr marL="2743200" algn="l" defTabSz="914400" rtl="0" eaLnBrk="1" latinLnBrk="0" hangingPunct="1">
      <a:defRPr sz="2500" kern="1200">
        <a:solidFill>
          <a:srgbClr val="EBFFC2"/>
        </a:solidFill>
        <a:latin typeface="Corbel" pitchFamily="34" charset="0"/>
        <a:ea typeface="+mn-ea"/>
        <a:cs typeface="+mn-cs"/>
      </a:defRPr>
    </a:lvl7pPr>
    <a:lvl8pPr marL="3200400" algn="l" defTabSz="914400" rtl="0" eaLnBrk="1" latinLnBrk="0" hangingPunct="1">
      <a:defRPr sz="2500" kern="1200">
        <a:solidFill>
          <a:srgbClr val="EBFFC2"/>
        </a:solidFill>
        <a:latin typeface="Corbel" pitchFamily="34" charset="0"/>
        <a:ea typeface="+mn-ea"/>
        <a:cs typeface="+mn-cs"/>
      </a:defRPr>
    </a:lvl8pPr>
    <a:lvl9pPr marL="3657600" algn="l" defTabSz="914400" rtl="0" eaLnBrk="1" latinLnBrk="0" hangingPunct="1">
      <a:defRPr sz="2500" kern="1200">
        <a:solidFill>
          <a:srgbClr val="EBFFC2"/>
        </a:solidFill>
        <a:latin typeface="Corbe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C026"/>
    <a:srgbClr val="4E9871"/>
    <a:srgbClr val="34664C"/>
    <a:srgbClr val="FFFFFF"/>
    <a:srgbClr val="5E6465"/>
    <a:srgbClr val="E8FFC8"/>
    <a:srgbClr val="FAF7C8"/>
    <a:srgbClr val="FAF8C8"/>
    <a:srgbClr val="F5FFC2"/>
    <a:srgbClr val="EBFF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autoAdjust="0"/>
    <p:restoredTop sz="95995" autoAdjust="0"/>
  </p:normalViewPr>
  <p:slideViewPr>
    <p:cSldViewPr>
      <p:cViewPr>
        <p:scale>
          <a:sx n="95" d="100"/>
          <a:sy n="95" d="100"/>
        </p:scale>
        <p:origin x="-22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8" y="-84"/>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36" tIns="46219" rIns="92436" bIns="46219" numCol="1" anchor="t" anchorCtr="0" compatLnSpc="1">
            <a:prstTxWarp prst="textNoShape">
              <a:avLst/>
            </a:prstTxWarp>
          </a:bodyPr>
          <a:lstStyle>
            <a:lvl1pPr defTabSz="923925">
              <a:defRPr sz="1200">
                <a:solidFill>
                  <a:schemeClr val="tx1"/>
                </a:solidFill>
                <a:latin typeface="Calibri" pitchFamily="34" charset="0"/>
              </a:defRPr>
            </a:lvl1pPr>
          </a:lstStyle>
          <a:p>
            <a:endParaRPr lang="en-US" dirty="0"/>
          </a:p>
        </p:txBody>
      </p:sp>
      <p:sp>
        <p:nvSpPr>
          <p:cNvPr id="3" name="Date Placeholder 2"/>
          <p:cNvSpPr>
            <a:spLocks noGrp="1"/>
          </p:cNvSpPr>
          <p:nvPr>
            <p:ph type="dt" sz="quarter" idx="1"/>
          </p:nvPr>
        </p:nvSpPr>
        <p:spPr bwMode="auto">
          <a:xfrm>
            <a:off x="3897313" y="0"/>
            <a:ext cx="2982912" cy="465138"/>
          </a:xfrm>
          <a:prstGeom prst="rect">
            <a:avLst/>
          </a:prstGeom>
          <a:noFill/>
          <a:ln w="9525">
            <a:noFill/>
            <a:miter lim="800000"/>
            <a:headEnd/>
            <a:tailEnd/>
          </a:ln>
        </p:spPr>
        <p:txBody>
          <a:bodyPr vert="horz" wrap="square" lIns="92436" tIns="46219" rIns="92436" bIns="46219" numCol="1" anchor="t" anchorCtr="0" compatLnSpc="1">
            <a:prstTxWarp prst="textNoShape">
              <a:avLst/>
            </a:prstTxWarp>
          </a:bodyPr>
          <a:lstStyle>
            <a:lvl1pPr algn="r" defTabSz="923925">
              <a:defRPr sz="1200">
                <a:solidFill>
                  <a:schemeClr val="tx1"/>
                </a:solidFill>
                <a:latin typeface="Calibri" pitchFamily="34" charset="0"/>
              </a:defRPr>
            </a:lvl1pPr>
          </a:lstStyle>
          <a:p>
            <a:fld id="{3BF7C7B5-275F-4D1F-9AB4-9255447DBC73}" type="datetimeFigureOut">
              <a:rPr lang="en-US"/>
              <a:pPr/>
              <a:t>2/11/2010</a:t>
            </a:fld>
            <a:endParaRPr lang="en-US" dirty="0"/>
          </a:p>
        </p:txBody>
      </p:sp>
      <p:sp>
        <p:nvSpPr>
          <p:cNvPr id="4" name="Footer Placeholder 3"/>
          <p:cNvSpPr>
            <a:spLocks noGrp="1"/>
          </p:cNvSpPr>
          <p:nvPr>
            <p:ph type="ftr" sz="quarter" idx="2"/>
          </p:nvPr>
        </p:nvSpPr>
        <p:spPr bwMode="auto">
          <a:xfrm>
            <a:off x="0" y="8829675"/>
            <a:ext cx="2982913" cy="465138"/>
          </a:xfrm>
          <a:prstGeom prst="rect">
            <a:avLst/>
          </a:prstGeom>
          <a:noFill/>
          <a:ln w="9525">
            <a:noFill/>
            <a:miter lim="800000"/>
            <a:headEnd/>
            <a:tailEnd/>
          </a:ln>
        </p:spPr>
        <p:txBody>
          <a:bodyPr vert="horz" wrap="square" lIns="92436" tIns="46219" rIns="92436" bIns="46219" numCol="1" anchor="b" anchorCtr="0" compatLnSpc="1">
            <a:prstTxWarp prst="textNoShape">
              <a:avLst/>
            </a:prstTxWarp>
          </a:bodyPr>
          <a:lstStyle>
            <a:lvl1pPr defTabSz="923925">
              <a:defRPr sz="1200">
                <a:solidFill>
                  <a:schemeClr val="tx1"/>
                </a:solidFill>
                <a:latin typeface="Calibri" pitchFamily="34" charset="0"/>
              </a:defRPr>
            </a:lvl1pPr>
          </a:lstStyle>
          <a:p>
            <a:endParaRPr lang="en-US" dirty="0"/>
          </a:p>
        </p:txBody>
      </p:sp>
      <p:sp>
        <p:nvSpPr>
          <p:cNvPr id="5" name="Slide Number Placeholder 4"/>
          <p:cNvSpPr>
            <a:spLocks noGrp="1"/>
          </p:cNvSpPr>
          <p:nvPr>
            <p:ph type="sldNum" sz="quarter" idx="3"/>
          </p:nvPr>
        </p:nvSpPr>
        <p:spPr bwMode="auto">
          <a:xfrm>
            <a:off x="3897313" y="8829675"/>
            <a:ext cx="2982912" cy="465138"/>
          </a:xfrm>
          <a:prstGeom prst="rect">
            <a:avLst/>
          </a:prstGeom>
          <a:noFill/>
          <a:ln w="9525">
            <a:noFill/>
            <a:miter lim="800000"/>
            <a:headEnd/>
            <a:tailEnd/>
          </a:ln>
        </p:spPr>
        <p:txBody>
          <a:bodyPr vert="horz" wrap="square" lIns="92436" tIns="46219" rIns="92436" bIns="46219" numCol="1" anchor="b" anchorCtr="0" compatLnSpc="1">
            <a:prstTxWarp prst="textNoShape">
              <a:avLst/>
            </a:prstTxWarp>
          </a:bodyPr>
          <a:lstStyle>
            <a:lvl1pPr algn="r" defTabSz="923925">
              <a:defRPr sz="1200">
                <a:solidFill>
                  <a:schemeClr val="tx1"/>
                </a:solidFill>
                <a:latin typeface="Calibri" pitchFamily="34" charset="0"/>
              </a:defRPr>
            </a:lvl1pPr>
          </a:lstStyle>
          <a:p>
            <a:fld id="{3DADE544-1278-4EDA-8870-0A169B9A6D6D}"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36" tIns="46219" rIns="92436" bIns="46219" numCol="1" anchor="t" anchorCtr="0" compatLnSpc="1">
            <a:prstTxWarp prst="textNoShape">
              <a:avLst/>
            </a:prstTxWarp>
          </a:bodyPr>
          <a:lstStyle>
            <a:lvl1pPr defTabSz="923925">
              <a:defRPr sz="1200">
                <a:solidFill>
                  <a:schemeClr val="tx1"/>
                </a:solidFill>
                <a:latin typeface="Calibri" pitchFamily="34" charset="0"/>
              </a:defRPr>
            </a:lvl1pPr>
          </a:lstStyle>
          <a:p>
            <a:endParaRPr lang="en-US" dirty="0"/>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36" tIns="46219" rIns="92436" bIns="46219" numCol="1" anchor="t" anchorCtr="0" compatLnSpc="1">
            <a:prstTxWarp prst="textNoShape">
              <a:avLst/>
            </a:prstTxWarp>
          </a:bodyPr>
          <a:lstStyle>
            <a:lvl1pPr algn="r" defTabSz="923925">
              <a:defRPr sz="1200">
                <a:solidFill>
                  <a:schemeClr val="tx1"/>
                </a:solidFill>
                <a:latin typeface="Calibri" pitchFamily="34" charset="0"/>
              </a:defRPr>
            </a:lvl1pPr>
          </a:lstStyle>
          <a:p>
            <a:fld id="{9B46F231-FB2B-4655-A644-E2477325E686}" type="datetimeFigureOut">
              <a:rPr lang="en-US"/>
              <a:pPr/>
              <a:t>2/11/2010</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687388" y="4416425"/>
            <a:ext cx="5507037" cy="4183063"/>
          </a:xfrm>
          <a:prstGeom prst="rect">
            <a:avLst/>
          </a:prstGeom>
          <a:noFill/>
          <a:ln w="9525">
            <a:noFill/>
            <a:miter lim="800000"/>
            <a:headEnd/>
            <a:tailEnd/>
          </a:ln>
        </p:spPr>
        <p:txBody>
          <a:bodyPr vert="horz" wrap="square" lIns="92436" tIns="46219" rIns="92436"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36" tIns="46219" rIns="92436" bIns="46219" numCol="1" anchor="b" anchorCtr="0" compatLnSpc="1">
            <a:prstTxWarp prst="textNoShape">
              <a:avLst/>
            </a:prstTxWarp>
          </a:bodyPr>
          <a:lstStyle>
            <a:lvl1pPr defTabSz="923925">
              <a:defRPr sz="1200">
                <a:solidFill>
                  <a:schemeClr val="tx1"/>
                </a:solidFill>
                <a:latin typeface="Calibri" pitchFamily="34" charset="0"/>
              </a:defRPr>
            </a:lvl1pPr>
          </a:lstStyle>
          <a:p>
            <a:endParaRPr lang="en-US" dirty="0"/>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36" tIns="46219" rIns="92436" bIns="46219" numCol="1" anchor="b" anchorCtr="0" compatLnSpc="1">
            <a:prstTxWarp prst="textNoShape">
              <a:avLst/>
            </a:prstTxWarp>
          </a:bodyPr>
          <a:lstStyle>
            <a:lvl1pPr algn="r" defTabSz="923925">
              <a:defRPr sz="1200">
                <a:solidFill>
                  <a:schemeClr val="tx1"/>
                </a:solidFill>
                <a:latin typeface="Calibri" pitchFamily="34" charset="0"/>
              </a:defRPr>
            </a:lvl1pPr>
          </a:lstStyle>
          <a:p>
            <a:fld id="{6FB4F6EA-423E-42DF-9292-215E7D886C4E}"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F15C1AF3-933B-46CA-8B3C-9D97680E985F}"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15E7145C-3D81-436B-871A-85BB8F85E4BF}" type="slidenum">
              <a:rPr lang="en-US"/>
              <a:pPr/>
              <a:t>3</a:t>
            </a:fld>
            <a:r>
              <a:rPr lang="en-US" dirty="0"/>
              <a:t>##</a:t>
            </a: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95EBEB02-E2F8-4FB3-9CE0-F777918882DD}"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B683B7E8-FA54-49F3-A1D1-270D3D09DA17}" type="slidenum">
              <a:rPr lang="en-US"/>
              <a:pPr/>
              <a:t>38</a:t>
            </a:fld>
            <a:r>
              <a:rPr lang="en-US" dirty="0"/>
              <a:t>##</a:t>
            </a:r>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179B59DE-F2C4-4CB0-B64B-4CB9D788141B}"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78C88E2F-13C8-466A-AC31-84B3BF95FA47}" type="slidenum">
              <a:rPr lang="en-US"/>
              <a:pPr/>
              <a:t>41</a:t>
            </a:fld>
            <a:r>
              <a:rPr lang="en-US" dirty="0"/>
              <a:t>##</a:t>
            </a:r>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44B6EA91-67DF-4021-9504-5AF8FBA421E1}"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A055DCB7-FA72-4AA0-AC4D-66F90A14ED19}" type="slidenum">
              <a:rPr lang="en-US"/>
              <a:pPr/>
              <a:t>42</a:t>
            </a:fld>
            <a:r>
              <a:rPr lang="en-US" dirty="0"/>
              <a:t>##</a:t>
            </a: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t>It’s only in testing that your design is tested against reality. At this point you always learn something about your design (usually that it is wrong!), and that tells you something about your requirements (ditto!)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7DBC6389-0F00-4050-8102-0637C3899EF2}"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97D0D29C-DACD-43AB-B67F-34B54DFDFC42}" type="slidenum">
              <a:rPr lang="en-US"/>
              <a:pPr/>
              <a:t>44</a:t>
            </a:fld>
            <a:r>
              <a:rPr lang="en-US" dirty="0"/>
              <a:t>##</a:t>
            </a: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F89DB4C4-CF32-4C6A-8CF3-B02A9172EABB}"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C3DB0BBF-6CA1-4F35-BA57-8DCBA883874B}" type="slidenum">
              <a:rPr lang="en-US"/>
              <a:pPr/>
              <a:t>7</a:t>
            </a:fld>
            <a:r>
              <a:rPr lang="en-US" dirty="0"/>
              <a:t>##</a:t>
            </a:r>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C2008BE6-DC56-4459-ACDB-331A4803DBF4}"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28AA07D0-C22C-48C7-A02E-90CB912243E2}" type="slidenum">
              <a:rPr lang="en-US"/>
              <a:pPr/>
              <a:t>12</a:t>
            </a:fld>
            <a:r>
              <a:rPr lang="en-US" dirty="0"/>
              <a:t>##</a:t>
            </a:r>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48D42770-BFE7-467F-8173-7F83C3643229}"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9100C887-43AC-4C89-A2A0-D4BC7F503E50}" type="slidenum">
              <a:rPr lang="en-US"/>
              <a:pPr/>
              <a:t>13</a:t>
            </a:fld>
            <a:r>
              <a:rPr lang="en-US" dirty="0"/>
              <a:t>##</a:t>
            </a:r>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A093857A-6D2B-463D-89E3-C07B671840AB}"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7B46E484-AFDF-4256-AB52-EE020E223144}" type="slidenum">
              <a:rPr lang="en-US"/>
              <a:pPr/>
              <a:t>19</a:t>
            </a:fld>
            <a:r>
              <a:rPr lang="en-US" dirty="0"/>
              <a:t>##</a:t>
            </a:r>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17BD2647-EA21-4F28-9C71-F48527E14E41}"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6ED66794-8F89-4646-B8FB-E35CED09F171}" type="slidenum">
              <a:rPr lang="en-US"/>
              <a:pPr/>
              <a:t>20</a:t>
            </a:fld>
            <a:r>
              <a:rPr lang="en-US" dirty="0"/>
              <a:t>##</a:t>
            </a:r>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5A9E1B78-090C-4495-A544-564762F64356}"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7226F2B4-97D4-4CEE-8328-A539E3E74013}" type="slidenum">
              <a:rPr lang="en-US"/>
              <a:pPr/>
              <a:t>27</a:t>
            </a:fld>
            <a:r>
              <a:rPr lang="en-US" dirty="0"/>
              <a:t>##</a:t>
            </a:r>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9EB3D852-5421-47DE-8DFC-F57745BBA6C3}"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F7511903-7E02-49EF-947C-C774AB900DEC}" type="slidenum">
              <a:rPr lang="en-US"/>
              <a:pPr/>
              <a:t>32</a:t>
            </a:fld>
            <a:r>
              <a:rPr lang="en-US" dirty="0"/>
              <a:t>##</a:t>
            </a:r>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fld id="{BF96CDB1-C31A-4F5B-A5DB-91AEE2A2E256}" type="datetime1">
              <a:rPr lang="en-US"/>
              <a:pPr/>
              <a:t>2/11/2010</a:t>
            </a:fld>
            <a:r>
              <a:rPr lang="en-US" dirty="0"/>
              <a:t>07/16/96</a:t>
            </a:r>
          </a:p>
        </p:txBody>
      </p:sp>
      <p:sp>
        <p:nvSpPr>
          <p:cNvPr id="6" name="Rectangle 6"/>
          <p:cNvSpPr>
            <a:spLocks noGrp="1" noChangeArrowheads="1"/>
          </p:cNvSpPr>
          <p:nvPr>
            <p:ph type="ftr" sz="quarter" idx="4"/>
          </p:nvPr>
        </p:nvSpPr>
        <p:spPr>
          <a:ln/>
        </p:spPr>
        <p:txBody>
          <a:bodyPr/>
          <a:lstStyle/>
          <a:p>
            <a:r>
              <a:rPr lang="en-US" dirty="0"/>
              <a:t>(c) 2007 National Academy for Software Development - http://academy.devbg.org. All rights reserved. Unauthorized copying or re-distribution is strictly prohibited.*</a:t>
            </a:r>
          </a:p>
        </p:txBody>
      </p:sp>
      <p:sp>
        <p:nvSpPr>
          <p:cNvPr id="7" name="Rectangle 7"/>
          <p:cNvSpPr>
            <a:spLocks noGrp="1" noChangeArrowheads="1"/>
          </p:cNvSpPr>
          <p:nvPr>
            <p:ph type="sldNum" sz="quarter" idx="5"/>
          </p:nvPr>
        </p:nvSpPr>
        <p:spPr>
          <a:ln/>
        </p:spPr>
        <p:txBody>
          <a:bodyPr/>
          <a:lstStyle/>
          <a:p>
            <a:fld id="{AD6B28F2-481B-47F7-99A6-BAFE46133C82}" type="slidenum">
              <a:rPr lang="en-US"/>
              <a:pPr/>
              <a:t>33</a:t>
            </a:fld>
            <a:r>
              <a:rPr lang="en-US" dirty="0"/>
              <a:t>##</a:t>
            </a:r>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teleri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6" name="Title 8"/>
          <p:cNvSpPr>
            <a:spLocks noGrp="1"/>
          </p:cNvSpPr>
          <p:nvPr>
            <p:ph type="ctrTitle" hasCustomPrompt="1"/>
          </p:nvPr>
        </p:nvSpPr>
        <p:spPr>
          <a:xfrm>
            <a:off x="457200" y="1524000"/>
            <a:ext cx="8229600" cy="1524000"/>
          </a:xfrm>
          <a:prstGeom prst="rect">
            <a:avLst/>
          </a:prstGeom>
        </p:spPr>
        <p:txBody>
          <a:bodyPr tIns="0" bIns="0" anchor="b" anchorCtr="0"/>
          <a:lstStyle>
            <a:lvl1pPr algn="r">
              <a:lnSpc>
                <a:spcPts val="5400"/>
              </a:lnSpc>
              <a:defRPr sz="5400" cap="none" baseline="0">
                <a:solidFill>
                  <a:srgbClr val="D4FF5B"/>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dirty="0" smtClean="0"/>
              <a:t>Presentation Title</a:t>
            </a:r>
            <a:endParaRPr lang="en-US" dirty="0"/>
          </a:p>
        </p:txBody>
      </p:sp>
      <p:sp>
        <p:nvSpPr>
          <p:cNvPr id="7" name="Subtitle 16"/>
          <p:cNvSpPr>
            <a:spLocks noGrp="1"/>
          </p:cNvSpPr>
          <p:nvPr>
            <p:ph type="subTitle" idx="1" hasCustomPrompt="1"/>
          </p:nvPr>
        </p:nvSpPr>
        <p:spPr>
          <a:xfrm>
            <a:off x="457200" y="3240880"/>
            <a:ext cx="8229600" cy="569120"/>
          </a:xfrm>
          <a:prstGeom prst="rect">
            <a:avLst/>
          </a:prstGeom>
        </p:spPr>
        <p:txBody>
          <a:bodyPr lIns="0" tIns="0" rIns="0" bIns="0" anchor="ctr" anchorCtr="0"/>
          <a:lstStyle>
            <a:lvl1pPr marL="0" indent="0" algn="r">
              <a:buNone/>
              <a:defRPr sz="2800">
                <a:solidFill>
                  <a:srgbClr val="FAF8C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Presentation Subtitle</a:t>
            </a:r>
            <a:endParaRPr lang="en-US" dirty="0"/>
          </a:p>
        </p:txBody>
      </p:sp>
      <p:cxnSp>
        <p:nvCxnSpPr>
          <p:cNvPr id="11" name="Straight Connector 10"/>
          <p:cNvCxnSpPr/>
          <p:nvPr userDrawn="1"/>
        </p:nvCxnSpPr>
        <p:spPr>
          <a:xfrm>
            <a:off x="2667000" y="4114800"/>
            <a:ext cx="6248400" cy="0"/>
          </a:xfrm>
          <a:prstGeom prst="line">
            <a:avLst/>
          </a:prstGeom>
          <a:ln w="38100" cap="rnd">
            <a:solidFill>
              <a:schemeClr val="accent5">
                <a:lumMod val="20000"/>
                <a:lumOff val="80000"/>
                <a:alpha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457200" y="5224046"/>
            <a:ext cx="3352800" cy="533400"/>
          </a:xfrm>
          <a:prstGeom prst="rect">
            <a:avLst/>
          </a:prstGeom>
          <a:noFill/>
        </p:spPr>
        <p:txBody>
          <a:bodyPr wrap="square" rtlCol="0">
            <a:spAutoFit/>
          </a:bodyPr>
          <a:lstStyle>
            <a:lvl1pPr algn="l" rtl="0" fontAlgn="base">
              <a:spcBef>
                <a:spcPct val="0"/>
              </a:spcBef>
              <a:spcAft>
                <a:spcPct val="0"/>
              </a:spcAft>
              <a:buNone/>
              <a:defRPr lang="en-US" sz="2800" b="1" kern="1200" dirty="0" smtClean="0">
                <a:solidFill>
                  <a:srgbClr val="DEFF9B"/>
                </a:solidFill>
                <a:effectLst>
                  <a:outerShdw blurRad="38100" dist="38100" dir="2700000" algn="tl">
                    <a:srgbClr val="000000">
                      <a:alpha val="43137"/>
                    </a:srgbClr>
                  </a:outerShdw>
                </a:effectLst>
                <a:latin typeface="Corbel" pitchFamily="34" charset="0"/>
                <a:ea typeface="+mn-ea"/>
                <a:cs typeface="+mn-cs"/>
              </a:defRPr>
            </a:lvl1pPr>
          </a:lstStyle>
          <a:p>
            <a:pPr lvl="0"/>
            <a:r>
              <a:rPr lang="en-US" dirty="0" smtClean="0"/>
              <a:t>Author Name</a:t>
            </a:r>
            <a:endParaRPr lang="en-US" dirty="0"/>
          </a:p>
        </p:txBody>
      </p:sp>
      <p:sp>
        <p:nvSpPr>
          <p:cNvPr id="15" name="Text Placeholder 13"/>
          <p:cNvSpPr>
            <a:spLocks noGrp="1"/>
          </p:cNvSpPr>
          <p:nvPr>
            <p:ph type="body" sz="quarter" idx="11" hasCustomPrompt="1"/>
          </p:nvPr>
        </p:nvSpPr>
        <p:spPr>
          <a:xfrm>
            <a:off x="457200" y="5757446"/>
            <a:ext cx="2090957" cy="369332"/>
          </a:xfrm>
          <a:prstGeom prst="rect">
            <a:avLst/>
          </a:prstGeom>
          <a:noFill/>
        </p:spPr>
        <p:txBody>
          <a:bodyPr wrap="none" rtlCol="0">
            <a:spAutoFit/>
          </a:bodyPr>
          <a:lstStyle>
            <a:lvl1pPr algn="l" rtl="0" fontAlgn="base">
              <a:spcBef>
                <a:spcPct val="0"/>
              </a:spcBef>
              <a:spcAft>
                <a:spcPct val="0"/>
              </a:spcAft>
              <a:buNone/>
              <a:defRPr lang="en-US" sz="1800" b="1" kern="1200" dirty="0" smtClean="0">
                <a:solidFill>
                  <a:srgbClr val="0EFE58"/>
                </a:solidFill>
                <a:effectLst>
                  <a:outerShdw blurRad="38100" dist="38100" dir="2700000" algn="tl">
                    <a:srgbClr val="000000">
                      <a:alpha val="43137"/>
                    </a:srgbClr>
                  </a:outerShdw>
                </a:effectLst>
                <a:latin typeface="Corbel" pitchFamily="34" charset="0"/>
                <a:ea typeface="+mn-ea"/>
                <a:cs typeface="+mn-cs"/>
              </a:defRPr>
            </a:lvl1pPr>
          </a:lstStyle>
          <a:p>
            <a:pPr algn="l"/>
            <a:r>
              <a:rPr lang="en-US" sz="1800" b="1" dirty="0" smtClean="0">
                <a:solidFill>
                  <a:srgbClr val="0EFE58"/>
                </a:solidFill>
                <a:effectLst>
                  <a:outerShdw blurRad="38100" dist="38100" dir="2700000" algn="tl">
                    <a:srgbClr val="000000">
                      <a:alpha val="43137"/>
                    </a:srgbClr>
                  </a:outerShdw>
                </a:effectLst>
              </a:rPr>
              <a:t>Telerik Corporation</a:t>
            </a:r>
            <a:endParaRPr lang="en-US" sz="1800" b="1" dirty="0">
              <a:solidFill>
                <a:srgbClr val="0EFE58"/>
              </a:solidFill>
              <a:effectLst>
                <a:outerShdw blurRad="38100" dist="38100" dir="2700000" algn="tl">
                  <a:srgbClr val="000000">
                    <a:alpha val="43137"/>
                  </a:srgbClr>
                </a:outerShdw>
              </a:effectLst>
            </a:endParaRPr>
          </a:p>
        </p:txBody>
      </p:sp>
      <p:sp>
        <p:nvSpPr>
          <p:cNvPr id="16" name="Text Placeholder 13"/>
          <p:cNvSpPr>
            <a:spLocks noGrp="1"/>
          </p:cNvSpPr>
          <p:nvPr>
            <p:ph type="body" sz="quarter" idx="12" hasCustomPrompt="1"/>
          </p:nvPr>
        </p:nvSpPr>
        <p:spPr>
          <a:xfrm>
            <a:off x="457200" y="6062246"/>
            <a:ext cx="1707903" cy="338554"/>
          </a:xfrm>
          <a:prstGeom prst="rect">
            <a:avLst/>
          </a:prstGeom>
          <a:noFill/>
        </p:spPr>
        <p:txBody>
          <a:bodyPr wrap="square" rtlCol="0">
            <a:spAutoFit/>
          </a:bodyPr>
          <a:lstStyle>
            <a:lvl1pPr algn="l" rtl="0" fontAlgn="base">
              <a:spcBef>
                <a:spcPct val="0"/>
              </a:spcBef>
              <a:spcAft>
                <a:spcPct val="0"/>
              </a:spcAft>
              <a:buNone/>
              <a:defRPr lang="en-US" sz="1600" b="1" kern="1200" dirty="0" smtClean="0">
                <a:solidFill>
                  <a:srgbClr val="0EFE58"/>
                </a:solidFill>
                <a:effectLst>
                  <a:outerShdw blurRad="38100" dist="38100" dir="2700000" algn="tl">
                    <a:srgbClr val="000000">
                      <a:alpha val="43137"/>
                    </a:srgbClr>
                  </a:outerShdw>
                </a:effectLst>
                <a:latin typeface="Corbel" pitchFamily="34" charset="0"/>
                <a:ea typeface="+mn-ea"/>
                <a:cs typeface="+mn-cs"/>
              </a:defRPr>
            </a:lvl1pPr>
          </a:lstStyle>
          <a:p>
            <a:pPr algn="l"/>
            <a:r>
              <a:rPr lang="en-US" sz="1600" b="1" dirty="0" smtClean="0">
                <a:solidFill>
                  <a:schemeClr val="tx1">
                    <a:lumMod val="50000"/>
                  </a:schemeClr>
                </a:solidFill>
                <a:effectLst>
                  <a:outerShdw blurRad="38100" dist="38100" dir="2700000" algn="tl">
                    <a:srgbClr val="000000">
                      <a:alpha val="43137"/>
                    </a:srgbClr>
                  </a:outerShdw>
                </a:effectLst>
                <a:hlinkClick r:id="rId2"/>
              </a:rPr>
              <a:t>www.telerik.com</a:t>
            </a:r>
            <a:endParaRPr lang="en-US" sz="1600" b="1" dirty="0">
              <a:solidFill>
                <a:schemeClr val="tx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76200"/>
            <a:ext cx="7086600" cy="914400"/>
          </a:xfrm>
          <a:prstGeom prst="rect">
            <a:avLst/>
          </a:prstGeom>
        </p:spPr>
        <p:txBody>
          <a:bodyPr anchor="ctr" anchorCtr="0">
            <a:noAutofit/>
          </a:bodyPr>
          <a:lstStyle>
            <a:lvl1pPr>
              <a:lnSpc>
                <a:spcPts val="4000"/>
              </a:lnSpc>
              <a:defRPr sz="4000"/>
            </a:lvl1pPr>
          </a:lstStyle>
          <a:p>
            <a:r>
              <a:rPr lang="en-US" dirty="0" smtClean="0"/>
              <a:t>Slide Title</a:t>
            </a:r>
            <a:endParaRPr lang="en-US" dirty="0"/>
          </a:p>
        </p:txBody>
      </p:sp>
      <p:sp>
        <p:nvSpPr>
          <p:cNvPr id="3" name="Content Placeholder 2"/>
          <p:cNvSpPr>
            <a:spLocks noGrp="1"/>
          </p:cNvSpPr>
          <p:nvPr>
            <p:ph idx="1" hasCustomPrompt="1"/>
          </p:nvPr>
        </p:nvSpPr>
        <p:spPr>
          <a:xfrm>
            <a:off x="228600" y="1066800"/>
            <a:ext cx="8686800" cy="5638800"/>
          </a:xfrm>
          <a:prstGeom prst="rect">
            <a:avLst/>
          </a:prstGeom>
        </p:spPr>
        <p:txBody>
          <a:bodyPr/>
          <a:lstStyle>
            <a:lvl1pPr marL="282575" indent="-282575">
              <a:lnSpc>
                <a:spcPts val="3800"/>
              </a:lnSpc>
              <a:spcBef>
                <a:spcPts val="600"/>
              </a:spcBef>
              <a:spcAft>
                <a:spcPts val="600"/>
              </a:spcAft>
              <a:buClr>
                <a:schemeClr val="accent5">
                  <a:lumMod val="40000"/>
                  <a:lumOff val="60000"/>
                </a:schemeClr>
              </a:buClr>
              <a:tabLst>
                <a:tab pos="282575" algn="l"/>
              </a:tabLst>
              <a:defRPr sz="3200">
                <a:solidFill>
                  <a:srgbClr val="EBFFD2"/>
                </a:solidFill>
              </a:defRPr>
            </a:lvl1pPr>
            <a:lvl2pPr>
              <a:lnSpc>
                <a:spcPts val="3800"/>
              </a:lnSpc>
              <a:spcBef>
                <a:spcPts val="600"/>
              </a:spcBef>
              <a:spcAft>
                <a:spcPts val="600"/>
              </a:spcAft>
              <a:buClr>
                <a:srgbClr val="8FD600"/>
              </a:buClr>
              <a:defRPr sz="3000">
                <a:solidFill>
                  <a:schemeClr val="tx1">
                    <a:lumMod val="40000"/>
                    <a:lumOff val="60000"/>
                  </a:schemeClr>
                </a:solidFill>
              </a:defRPr>
            </a:lvl2pPr>
            <a:lvl3pPr>
              <a:lnSpc>
                <a:spcPts val="3800"/>
              </a:lnSpc>
              <a:spcBef>
                <a:spcPts val="600"/>
              </a:spcBef>
              <a:spcAft>
                <a:spcPts val="600"/>
              </a:spcAft>
              <a:buClr>
                <a:srgbClr val="FFAD9F"/>
              </a:buClr>
              <a:defRPr sz="2800">
                <a:solidFill>
                  <a:srgbClr val="F5FFC2"/>
                </a:solidFill>
              </a:defRPr>
            </a:lvl3pPr>
            <a:lvl4pPr>
              <a:lnSpc>
                <a:spcPts val="3800"/>
              </a:lnSpc>
              <a:spcBef>
                <a:spcPts val="600"/>
              </a:spcBef>
              <a:spcAft>
                <a:spcPts val="600"/>
              </a:spcAft>
              <a:buClr>
                <a:srgbClr val="FACF82"/>
              </a:buClr>
              <a:defRPr sz="2600">
                <a:solidFill>
                  <a:schemeClr val="tx1">
                    <a:lumMod val="40000"/>
                    <a:lumOff val="60000"/>
                  </a:schemeClr>
                </a:solidFill>
              </a:defRPr>
            </a:lvl4pPr>
            <a:lvl5pPr>
              <a:lnSpc>
                <a:spcPts val="3800"/>
              </a:lnSpc>
              <a:spcBef>
                <a:spcPts val="600"/>
              </a:spcBef>
              <a:spcAft>
                <a:spcPts val="600"/>
              </a:spcAft>
              <a:defRPr sz="2400">
                <a:solidFill>
                  <a:schemeClr val="tx1">
                    <a:lumMod val="40000"/>
                    <a:lumOff val="60000"/>
                  </a:schemeClr>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10600" y="6553200"/>
            <a:ext cx="457200" cy="228600"/>
          </a:xfrm>
          <a:prstGeom prst="rect">
            <a:avLst/>
          </a:prstGeom>
        </p:spPr>
        <p:txBody>
          <a:bodyPr anchor="ctr" anchorCtr="0"/>
          <a:lstStyle>
            <a:lvl1pPr algn="r">
              <a:defRPr sz="1100"/>
            </a:lvl1pPr>
          </a:lstStyle>
          <a:p>
            <a:pPr>
              <a:defRPr/>
            </a:pPr>
            <a:fld id="{58452FF4-89E3-4D1B-9927-2DBDC00E58D7}"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457200" y="2743201"/>
            <a:ext cx="8229600" cy="685800"/>
          </a:xfrm>
          <a:prstGeom prst="rect">
            <a:avLst/>
          </a:prstGeom>
        </p:spPr>
        <p:txBody>
          <a:bodyPr tIns="0" bIns="0" anchor="ctr" anchorCtr="0"/>
          <a:lstStyle>
            <a:lvl1pPr algn="ctr">
              <a:lnSpc>
                <a:spcPts val="5800"/>
              </a:lnSpc>
              <a:defRPr sz="5000" cap="none"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dirty="0" smtClean="0"/>
              <a:t>Section Title</a:t>
            </a:r>
            <a:endParaRPr lang="en-US" dirty="0"/>
          </a:p>
        </p:txBody>
      </p:sp>
      <p:sp>
        <p:nvSpPr>
          <p:cNvPr id="17" name="Subtitle 16"/>
          <p:cNvSpPr>
            <a:spLocks noGrp="1"/>
          </p:cNvSpPr>
          <p:nvPr>
            <p:ph type="subTitle" idx="1" hasCustomPrompt="1"/>
          </p:nvPr>
        </p:nvSpPr>
        <p:spPr>
          <a:xfrm>
            <a:off x="457200" y="3469480"/>
            <a:ext cx="8229600" cy="569120"/>
          </a:xfrm>
          <a:prstGeom prst="rect">
            <a:avLst/>
          </a:prstGeom>
        </p:spPr>
        <p:txBody>
          <a:bodyPr lIns="0" tIns="0" rIns="0" bIns="0" anchor="ctr" anchorCtr="0"/>
          <a:lstStyle>
            <a:lvl1pPr marL="0" indent="0" algn="ctr" rtl="0" eaLnBrk="0" fontAlgn="base" hangingPunct="0">
              <a:spcBef>
                <a:spcPct val="20000"/>
              </a:spcBef>
              <a:spcAft>
                <a:spcPct val="0"/>
              </a:spcAft>
              <a:buClr>
                <a:schemeClr val="accent5">
                  <a:lumMod val="40000"/>
                  <a:lumOff val="60000"/>
                </a:schemeClr>
              </a:buClr>
              <a:buSzPct val="70000"/>
              <a:buFont typeface="Wingdings 2" pitchFamily="18" charset="2"/>
              <a:buNone/>
              <a:defRPr lang="en-US" sz="2800" b="1" kern="1200" baseline="0" dirty="0">
                <a:solidFill>
                  <a:srgbClr val="FAF7C8"/>
                </a:solidFill>
                <a:effectLst>
                  <a:outerShdw blurRad="38100" dist="38100" dir="2700000" algn="tl">
                    <a:srgbClr val="000000">
                      <a:alpha val="43137"/>
                    </a:srgbClr>
                  </a:outerShdw>
                </a:effectLst>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Section Subtitle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urce Code Examp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828800" y="76200"/>
            <a:ext cx="7086600" cy="914400"/>
          </a:xfrm>
          <a:prstGeom prst="rect">
            <a:avLst/>
          </a:prstGeom>
        </p:spPr>
        <p:txBody>
          <a:bodyPr anchor="ctr" anchorCtr="0">
            <a:noAutofit/>
          </a:bodyPr>
          <a:lstStyle>
            <a:lvl1pPr>
              <a:lnSpc>
                <a:spcPts val="4000"/>
              </a:lnSpc>
              <a:defRPr sz="4000"/>
            </a:lvl1pPr>
          </a:lstStyle>
          <a:p>
            <a:r>
              <a:rPr lang="en-US" dirty="0" smtClean="0"/>
              <a:t>Slide Title</a:t>
            </a:r>
            <a:endParaRPr lang="en-US" dirty="0"/>
          </a:p>
        </p:txBody>
      </p:sp>
      <p:sp>
        <p:nvSpPr>
          <p:cNvPr id="4" name="Content Placeholder 2"/>
          <p:cNvSpPr>
            <a:spLocks noGrp="1"/>
          </p:cNvSpPr>
          <p:nvPr>
            <p:ph idx="1" hasCustomPrompt="1"/>
          </p:nvPr>
        </p:nvSpPr>
        <p:spPr>
          <a:xfrm>
            <a:off x="228600" y="1066800"/>
            <a:ext cx="8686800" cy="579646"/>
          </a:xfrm>
          <a:prstGeom prst="rect">
            <a:avLst/>
          </a:prstGeom>
        </p:spPr>
        <p:txBody>
          <a:bodyPr>
            <a:spAutoFit/>
          </a:bodyPr>
          <a:lstStyle>
            <a:lvl1pPr marL="282575" indent="-282575">
              <a:lnSpc>
                <a:spcPts val="3800"/>
              </a:lnSpc>
              <a:spcBef>
                <a:spcPts val="600"/>
              </a:spcBef>
              <a:spcAft>
                <a:spcPts val="600"/>
              </a:spcAft>
              <a:buClr>
                <a:schemeClr val="accent5">
                  <a:lumMod val="40000"/>
                  <a:lumOff val="60000"/>
                </a:schemeClr>
              </a:buClr>
              <a:buNone/>
              <a:tabLst>
                <a:tab pos="282575" algn="l"/>
              </a:tabLst>
              <a:defRPr sz="3000" baseline="0">
                <a:solidFill>
                  <a:schemeClr val="tx1">
                    <a:lumMod val="40000"/>
                    <a:lumOff val="60000"/>
                  </a:schemeClr>
                </a:solidFill>
              </a:defRPr>
            </a:lvl1pPr>
            <a:lvl2pPr>
              <a:lnSpc>
                <a:spcPts val="3800"/>
              </a:lnSpc>
              <a:spcBef>
                <a:spcPts val="600"/>
              </a:spcBef>
              <a:spcAft>
                <a:spcPts val="600"/>
              </a:spcAft>
              <a:buClr>
                <a:srgbClr val="8FD600"/>
              </a:buClr>
              <a:defRPr sz="3000">
                <a:solidFill>
                  <a:schemeClr val="tx1">
                    <a:lumMod val="40000"/>
                    <a:lumOff val="60000"/>
                  </a:schemeClr>
                </a:solidFill>
              </a:defRPr>
            </a:lvl2pPr>
            <a:lvl3pPr>
              <a:lnSpc>
                <a:spcPts val="3800"/>
              </a:lnSpc>
              <a:spcBef>
                <a:spcPts val="600"/>
              </a:spcBef>
              <a:spcAft>
                <a:spcPts val="600"/>
              </a:spcAft>
              <a:buClr>
                <a:srgbClr val="FFAD9F"/>
              </a:buClr>
              <a:defRPr sz="2800">
                <a:solidFill>
                  <a:schemeClr val="tx1">
                    <a:lumMod val="40000"/>
                    <a:lumOff val="60000"/>
                  </a:schemeClr>
                </a:solidFill>
              </a:defRPr>
            </a:lvl3pPr>
            <a:lvl4pPr>
              <a:lnSpc>
                <a:spcPts val="3800"/>
              </a:lnSpc>
              <a:spcBef>
                <a:spcPts val="600"/>
              </a:spcBef>
              <a:spcAft>
                <a:spcPts val="600"/>
              </a:spcAft>
              <a:buClr>
                <a:srgbClr val="FACF82"/>
              </a:buClr>
              <a:defRPr sz="2600">
                <a:solidFill>
                  <a:schemeClr val="tx1">
                    <a:lumMod val="40000"/>
                    <a:lumOff val="60000"/>
                  </a:schemeClr>
                </a:solidFill>
              </a:defRPr>
            </a:lvl4pPr>
            <a:lvl5pPr>
              <a:lnSpc>
                <a:spcPts val="3800"/>
              </a:lnSpc>
              <a:spcBef>
                <a:spcPts val="600"/>
              </a:spcBef>
              <a:spcAft>
                <a:spcPts val="600"/>
              </a:spcAft>
              <a:defRPr sz="2400">
                <a:solidFill>
                  <a:schemeClr val="tx1">
                    <a:lumMod val="40000"/>
                    <a:lumOff val="60000"/>
                  </a:schemeClr>
                </a:solidFill>
              </a:defRPr>
            </a:lvl5pPr>
          </a:lstStyle>
          <a:p>
            <a:pPr lvl="0"/>
            <a:r>
              <a:rPr lang="en-US" dirty="0" smtClean="0"/>
              <a:t>Example description</a:t>
            </a:r>
            <a:endParaRPr lang="en-US" dirty="0"/>
          </a:p>
        </p:txBody>
      </p:sp>
      <p:sp>
        <p:nvSpPr>
          <p:cNvPr id="6" name="Text Placeholder 5"/>
          <p:cNvSpPr>
            <a:spLocks noGrp="1"/>
          </p:cNvSpPr>
          <p:nvPr>
            <p:ph type="body" sz="quarter" idx="10" hasCustomPrompt="1"/>
          </p:nvPr>
        </p:nvSpPr>
        <p:spPr>
          <a:xfrm>
            <a:off x="342900" y="1828800"/>
            <a:ext cx="8382000" cy="4524315"/>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lvl1pPr marL="0" indent="0" algn="l">
              <a:spcBef>
                <a:spcPts val="0"/>
              </a:spcBef>
              <a:buNone/>
              <a:defRPr lang="en-US" sz="1800" smtClean="0">
                <a:solidFill>
                  <a:srgbClr val="8CF4F2"/>
                </a:solidFill>
                <a:latin typeface="Consolas" pitchFamily="49" charset="0"/>
                <a:cs typeface="Consolas" pitchFamily="49" charset="0"/>
              </a:defRPr>
            </a:lvl1pPr>
          </a:lstStyle>
          <a:p>
            <a:pPr lvl="0"/>
            <a:r>
              <a:rPr lang="en-US" noProof="1" smtClean="0"/>
              <a:t>Source code box</a:t>
            </a:r>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a:p>
            <a:pPr lvl="0"/>
            <a:endParaRPr lang="en-US" noProof="1" smtClean="0"/>
          </a:p>
        </p:txBody>
      </p:sp>
      <p:sp>
        <p:nvSpPr>
          <p:cNvPr id="8" name="Slide Number Placeholder 7"/>
          <p:cNvSpPr>
            <a:spLocks noGrp="1"/>
          </p:cNvSpPr>
          <p:nvPr>
            <p:ph type="sldNum" sz="quarter" idx="11"/>
          </p:nvPr>
        </p:nvSpPr>
        <p:spPr/>
        <p:txBody>
          <a:bodyPr/>
          <a:lstStyle/>
          <a:p>
            <a:pPr>
              <a:defRPr/>
            </a:pPr>
            <a:fld id="{58452FF4-89E3-4D1B-9927-2DBDC00E58D7}"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828800" y="152400"/>
            <a:ext cx="7086600" cy="914400"/>
          </a:xfrm>
          <a:prstGeom prst="rect">
            <a:avLst/>
          </a:prstGeom>
        </p:spPr>
        <p:txBody>
          <a:bodyPr anchor="ctr" anchorCtr="0">
            <a:noAutofit/>
          </a:bodyPr>
          <a:lstStyle>
            <a:lvl1pPr>
              <a:lnSpc>
                <a:spcPts val="4000"/>
              </a:lnSpc>
              <a:defRPr sz="4000"/>
            </a:lvl1pPr>
          </a:lstStyle>
          <a:p>
            <a:r>
              <a:rPr lang="en-US" dirty="0" smtClean="0"/>
              <a:t>Presentation Title</a:t>
            </a:r>
            <a:endParaRPr lang="en-US" dirty="0"/>
          </a:p>
        </p:txBody>
      </p:sp>
      <p:sp>
        <p:nvSpPr>
          <p:cNvPr id="10" name="TextBox 9"/>
          <p:cNvSpPr txBox="1"/>
          <p:nvPr userDrawn="1"/>
        </p:nvSpPr>
        <p:spPr>
          <a:xfrm>
            <a:off x="1295400" y="2438400"/>
            <a:ext cx="6400800" cy="2097345"/>
          </a:xfrm>
          <a:prstGeom prst="rect">
            <a:avLst/>
          </a:prstGeom>
        </p:spPr>
        <p:txBody>
          <a:bodyPr anchor="ctr" anchorCtr="0"/>
          <a:lstStyle/>
          <a:p>
            <a:pPr marL="319088" marR="0" lvl="0" indent="-319088" algn="ctr" defTabSz="914400" rtl="0" eaLnBrk="0" fontAlgn="base" latinLnBrk="0" hangingPunct="0">
              <a:lnSpc>
                <a:spcPct val="100000"/>
              </a:lnSpc>
              <a:spcBef>
                <a:spcPct val="20000"/>
              </a:spcBef>
              <a:spcAft>
                <a:spcPct val="0"/>
              </a:spcAft>
              <a:buClr>
                <a:schemeClr val="accent5">
                  <a:lumMod val="40000"/>
                  <a:lumOff val="60000"/>
                </a:schemeClr>
              </a:buClr>
              <a:buSzPct val="70000"/>
              <a:buFont typeface="Wingdings 2" pitchFamily="18" charset="2"/>
              <a:buNone/>
              <a:tabLst/>
              <a:defRPr/>
            </a:pPr>
            <a:r>
              <a:rPr lang="en-US" sz="8000" b="1" kern="1200" dirty="0" smtClean="0">
                <a:solidFill>
                  <a:srgbClr val="E8FFC8"/>
                </a:solidFill>
                <a:effectLst>
                  <a:outerShdw blurRad="38100" dist="38100" dir="2700000" algn="tl">
                    <a:srgbClr val="000000">
                      <a:alpha val="43137"/>
                    </a:srgbClr>
                  </a:outerShdw>
                </a:effectLst>
                <a:latin typeface="+mn-lt"/>
                <a:ea typeface="+mn-ea"/>
                <a:cs typeface="+mn-cs"/>
              </a:rPr>
              <a:t>Questions?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83000">
              <a:schemeClr val="bg1"/>
            </a:gs>
          </a:gsLst>
          <a:path path="circle">
            <a:fillToRect l="20000" t="30000" r="135000" b="100000"/>
          </a:path>
          <a:tileRect/>
        </a:gradFill>
        <a:effectLst/>
      </p:bgPr>
    </p:bg>
    <p:spTree>
      <p:nvGrpSpPr>
        <p:cNvPr id="1" name=""/>
        <p:cNvGrpSpPr/>
        <p:nvPr/>
      </p:nvGrpSpPr>
      <p:grpSpPr>
        <a:xfrm>
          <a:off x="0" y="0"/>
          <a:ext cx="0" cy="0"/>
          <a:chOff x="0" y="0"/>
          <a:chExt cx="0" cy="0"/>
        </a:xfrm>
      </p:grpSpPr>
      <p:sp>
        <p:nvSpPr>
          <p:cNvPr id="7" name="Flowchart: Document 6"/>
          <p:cNvSpPr/>
          <p:nvPr userDrawn="1"/>
        </p:nvSpPr>
        <p:spPr>
          <a:xfrm rot="10800000">
            <a:off x="1" y="411366"/>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1">
                  <a:lumMod val="85000"/>
                  <a:lumOff val="1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effectLst>
                <a:outerShdw blurRad="38100" dist="38100" dir="2700000" algn="tl">
                  <a:srgbClr val="000000">
                    <a:alpha val="43137"/>
                  </a:srgbClr>
                </a:outerShdw>
              </a:effectLst>
            </a:endParaRPr>
          </a:p>
        </p:txBody>
      </p:sp>
      <p:sp>
        <p:nvSpPr>
          <p:cNvPr id="8" name="Flowchart: Document 7"/>
          <p:cNvSpPr/>
          <p:nvPr userDrawn="1"/>
        </p:nvSpPr>
        <p:spPr>
          <a:xfrm rot="10800000">
            <a:off x="1" y="609600"/>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1">
                  <a:lumMod val="65000"/>
                  <a:lumOff val="3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effectLst>
                <a:outerShdw blurRad="38100" dist="38100" dir="2700000" algn="tl">
                  <a:srgbClr val="000000">
                    <a:alpha val="43137"/>
                  </a:srgbClr>
                </a:outerShdw>
              </a:effectLst>
            </a:endParaRPr>
          </a:p>
        </p:txBody>
      </p:sp>
      <p:pic>
        <p:nvPicPr>
          <p:cNvPr id="1034" name="Picture 10" descr="telerik_logo_new-(white).png"/>
          <p:cNvPicPr>
            <a:picLocks noChangeAspect="1"/>
          </p:cNvPicPr>
          <p:nvPr userDrawn="1"/>
        </p:nvPicPr>
        <p:blipFill>
          <a:blip r:embed="rId8" cstate="print">
            <a:lum bright="-20000"/>
          </a:blip>
          <a:srcRect/>
          <a:stretch>
            <a:fillRect/>
          </a:stretch>
        </p:blipFill>
        <p:spPr bwMode="auto">
          <a:xfrm>
            <a:off x="152400" y="304800"/>
            <a:ext cx="1600200" cy="389382"/>
          </a:xfrm>
          <a:prstGeom prst="rect">
            <a:avLst/>
          </a:prstGeom>
          <a:noFill/>
          <a:ln w="9525">
            <a:noFill/>
            <a:miter lim="800000"/>
            <a:headEnd/>
            <a:tailEnd/>
          </a:ln>
        </p:spPr>
      </p:pic>
      <p:sp>
        <p:nvSpPr>
          <p:cNvPr id="17" name="Slide Number Placeholder 5"/>
          <p:cNvSpPr>
            <a:spLocks noGrp="1"/>
          </p:cNvSpPr>
          <p:nvPr>
            <p:ph type="sldNum" sz="quarter" idx="4"/>
          </p:nvPr>
        </p:nvSpPr>
        <p:spPr>
          <a:xfrm>
            <a:off x="8610600" y="6553200"/>
            <a:ext cx="457200" cy="228600"/>
          </a:xfrm>
          <a:prstGeom prst="rect">
            <a:avLst/>
          </a:prstGeom>
        </p:spPr>
        <p:txBody>
          <a:bodyPr anchor="ctr" anchorCtr="0"/>
          <a:lstStyle>
            <a:lvl1pPr algn="r">
              <a:defRPr sz="1100"/>
            </a:lvl1pPr>
          </a:lstStyle>
          <a:p>
            <a:pPr>
              <a:defRPr/>
            </a:pPr>
            <a:fld id="{58452FF4-89E3-4D1B-9927-2DBDC00E58D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01" r:id="rId1"/>
    <p:sldLayoutId id="2147483688" r:id="rId2"/>
    <p:sldLayoutId id="2147483689" r:id="rId3"/>
    <p:sldLayoutId id="2147483703" r:id="rId4"/>
    <p:sldLayoutId id="2147483702" r:id="rId5"/>
    <p:sldLayoutId id="2147483694" r:id="rId6"/>
  </p:sldLayoutIdLst>
  <p:timing>
    <p:tnLst>
      <p:par>
        <p:cTn id="1" dur="indefinite" restart="never" nodeType="tmRoot"/>
      </p:par>
    </p:tnLst>
  </p:timing>
  <p:hf hdr="0" ftr="0" dt="0"/>
  <p:txStyles>
    <p:titleStyle>
      <a:lvl1pPr algn="r" rtl="0" eaLnBrk="0" fontAlgn="base" hangingPunct="0">
        <a:lnSpc>
          <a:spcPts val="4400"/>
        </a:lnSpc>
        <a:spcBef>
          <a:spcPct val="0"/>
        </a:spcBef>
        <a:spcAft>
          <a:spcPct val="0"/>
        </a:spcAft>
        <a:defRPr sz="4400" b="1" kern="1200" baseline="0">
          <a:ln w="500">
            <a:noFill/>
          </a:ln>
          <a:solidFill>
            <a:schemeClr val="tx2"/>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defRPr>
      </a:lvl1pPr>
      <a:lvl2pPr algn="r" rtl="0" eaLnBrk="0" fontAlgn="base" hangingPunct="0">
        <a:spcBef>
          <a:spcPct val="0"/>
        </a:spcBef>
        <a:spcAft>
          <a:spcPct val="0"/>
        </a:spcAft>
        <a:defRPr sz="3000" b="1">
          <a:solidFill>
            <a:schemeClr val="tx2"/>
          </a:solidFill>
          <a:latin typeface="Corbel" pitchFamily="34" charset="0"/>
        </a:defRPr>
      </a:lvl2pPr>
      <a:lvl3pPr algn="r" rtl="0" eaLnBrk="0" fontAlgn="base" hangingPunct="0">
        <a:spcBef>
          <a:spcPct val="0"/>
        </a:spcBef>
        <a:spcAft>
          <a:spcPct val="0"/>
        </a:spcAft>
        <a:defRPr sz="3000" b="1">
          <a:solidFill>
            <a:schemeClr val="tx2"/>
          </a:solidFill>
          <a:latin typeface="Corbel" pitchFamily="34" charset="0"/>
        </a:defRPr>
      </a:lvl3pPr>
      <a:lvl4pPr algn="r" rtl="0" eaLnBrk="0" fontAlgn="base" hangingPunct="0">
        <a:spcBef>
          <a:spcPct val="0"/>
        </a:spcBef>
        <a:spcAft>
          <a:spcPct val="0"/>
        </a:spcAft>
        <a:defRPr sz="3000" b="1">
          <a:solidFill>
            <a:schemeClr val="tx2"/>
          </a:solidFill>
          <a:latin typeface="Corbel" pitchFamily="34" charset="0"/>
        </a:defRPr>
      </a:lvl4pPr>
      <a:lvl5pPr algn="r" rtl="0" eaLnBrk="0" fontAlgn="base" hangingPunct="0">
        <a:spcBef>
          <a:spcPct val="0"/>
        </a:spcBef>
        <a:spcAft>
          <a:spcPct val="0"/>
        </a:spcAft>
        <a:defRPr sz="3000" b="1">
          <a:solidFill>
            <a:schemeClr val="tx2"/>
          </a:solidFill>
          <a:latin typeface="Corbel" pitchFamily="34" charset="0"/>
        </a:defRPr>
      </a:lvl5pPr>
      <a:lvl6pPr marL="457200" algn="r" rtl="0" fontAlgn="base">
        <a:spcBef>
          <a:spcPct val="0"/>
        </a:spcBef>
        <a:spcAft>
          <a:spcPct val="0"/>
        </a:spcAft>
        <a:defRPr sz="3000" b="1">
          <a:solidFill>
            <a:schemeClr val="tx2"/>
          </a:solidFill>
          <a:latin typeface="Corbel" pitchFamily="34" charset="0"/>
        </a:defRPr>
      </a:lvl6pPr>
      <a:lvl7pPr marL="914400" algn="r" rtl="0" fontAlgn="base">
        <a:spcBef>
          <a:spcPct val="0"/>
        </a:spcBef>
        <a:spcAft>
          <a:spcPct val="0"/>
        </a:spcAft>
        <a:defRPr sz="3000" b="1">
          <a:solidFill>
            <a:schemeClr val="tx2"/>
          </a:solidFill>
          <a:latin typeface="Corbel" pitchFamily="34" charset="0"/>
        </a:defRPr>
      </a:lvl7pPr>
      <a:lvl8pPr marL="1371600" algn="r" rtl="0" fontAlgn="base">
        <a:spcBef>
          <a:spcPct val="0"/>
        </a:spcBef>
        <a:spcAft>
          <a:spcPct val="0"/>
        </a:spcAft>
        <a:defRPr sz="3000" b="1">
          <a:solidFill>
            <a:schemeClr val="tx2"/>
          </a:solidFill>
          <a:latin typeface="Corbel" pitchFamily="34" charset="0"/>
        </a:defRPr>
      </a:lvl8pPr>
      <a:lvl9pPr marL="1828800" algn="r" rtl="0" fontAlgn="base">
        <a:spcBef>
          <a:spcPct val="0"/>
        </a:spcBef>
        <a:spcAft>
          <a:spcPct val="0"/>
        </a:spcAft>
        <a:defRPr sz="3000" b="1">
          <a:solidFill>
            <a:schemeClr val="tx2"/>
          </a:solidFill>
          <a:latin typeface="Corbel" pitchFamily="34" charset="0"/>
        </a:defRPr>
      </a:lvl9pPr>
    </p:titleStyle>
    <p:bodyStyle>
      <a:lvl1pPr marL="319088" indent="-319088" algn="l" rtl="0" eaLnBrk="0" fontAlgn="base" hangingPunct="0">
        <a:spcBef>
          <a:spcPct val="20000"/>
        </a:spcBef>
        <a:spcAft>
          <a:spcPct val="0"/>
        </a:spcAft>
        <a:buClr>
          <a:schemeClr val="accent5">
            <a:lumMod val="40000"/>
            <a:lumOff val="60000"/>
          </a:schemeClr>
        </a:buClr>
        <a:buSzPct val="70000"/>
        <a:buFont typeface="Wingdings 2" pitchFamily="18" charset="2"/>
        <a:buChar char=""/>
        <a:defRPr sz="3200" b="1" kern="1200">
          <a:solidFill>
            <a:schemeClr val="tx1">
              <a:lumMod val="20000"/>
              <a:lumOff val="80000"/>
            </a:schemeClr>
          </a:solidFill>
          <a:effectLst>
            <a:outerShdw blurRad="38100" dist="38100" dir="2700000" algn="tl">
              <a:srgbClr val="000000">
                <a:alpha val="43137"/>
              </a:srgbClr>
            </a:outerShdw>
          </a:effectLst>
          <a:latin typeface="+mn-lt"/>
          <a:ea typeface="+mn-ea"/>
          <a:cs typeface="+mn-cs"/>
        </a:defRPr>
      </a:lvl1pPr>
      <a:lvl2pPr marL="630238" indent="-273050" algn="l" rtl="0" eaLnBrk="0" fontAlgn="base" hangingPunct="0">
        <a:spcBef>
          <a:spcPct val="20000"/>
        </a:spcBef>
        <a:spcAft>
          <a:spcPct val="0"/>
        </a:spcAft>
        <a:buClr>
          <a:schemeClr val="accent2">
            <a:lumMod val="60000"/>
            <a:lumOff val="40000"/>
          </a:schemeClr>
        </a:buClr>
        <a:buFont typeface="Wingdings 2" pitchFamily="18" charset="2"/>
        <a:buChar char=""/>
        <a:defRPr sz="3000" b="1" kern="1200">
          <a:solidFill>
            <a:schemeClr val="tx1">
              <a:lumMod val="20000"/>
              <a:lumOff val="80000"/>
            </a:schemeClr>
          </a:solidFill>
          <a:effectLst>
            <a:outerShdw blurRad="38100" dist="38100" dir="2700000" algn="tl">
              <a:srgbClr val="000000">
                <a:alpha val="43137"/>
              </a:srgbClr>
            </a:outerShdw>
          </a:effectLst>
          <a:latin typeface="+mn-lt"/>
          <a:ea typeface="+mn-ea"/>
          <a:cs typeface="+mn-cs"/>
        </a:defRPr>
      </a:lvl2pPr>
      <a:lvl3pPr marL="922338" indent="-273050" algn="l" rtl="0" eaLnBrk="0" fontAlgn="base" hangingPunct="0">
        <a:spcBef>
          <a:spcPct val="20000"/>
        </a:spcBef>
        <a:spcAft>
          <a:spcPct val="0"/>
        </a:spcAft>
        <a:buClr>
          <a:schemeClr val="tx1">
            <a:lumMod val="50000"/>
          </a:schemeClr>
        </a:buClr>
        <a:buFont typeface="Wingdings 2" pitchFamily="18" charset="2"/>
        <a:buChar char=""/>
        <a:defRPr sz="2800" b="1" kern="1200">
          <a:solidFill>
            <a:schemeClr val="tx1">
              <a:lumMod val="20000"/>
              <a:lumOff val="80000"/>
            </a:schemeClr>
          </a:solidFill>
          <a:effectLst>
            <a:outerShdw blurRad="38100" dist="38100" dir="2700000" algn="tl">
              <a:srgbClr val="000000">
                <a:alpha val="43137"/>
              </a:srgbClr>
            </a:outerShdw>
          </a:effectLst>
          <a:latin typeface="+mn-lt"/>
          <a:ea typeface="+mn-ea"/>
          <a:cs typeface="+mn-cs"/>
        </a:defRPr>
      </a:lvl3pPr>
      <a:lvl4pPr marL="1187450" indent="-228600" algn="l" rtl="0" eaLnBrk="0" fontAlgn="base" hangingPunct="0">
        <a:spcBef>
          <a:spcPct val="20000"/>
        </a:spcBef>
        <a:spcAft>
          <a:spcPct val="0"/>
        </a:spcAft>
        <a:buClr>
          <a:srgbClr val="F8BD52"/>
        </a:buClr>
        <a:buFont typeface="Wingdings 2" pitchFamily="18" charset="2"/>
        <a:buChar char=""/>
        <a:defRPr sz="2600" b="1" kern="1200">
          <a:solidFill>
            <a:schemeClr val="tx1">
              <a:lumMod val="20000"/>
              <a:lumOff val="80000"/>
            </a:schemeClr>
          </a:solidFill>
          <a:effectLst>
            <a:outerShdw blurRad="38100" dist="38100" dir="2700000" algn="tl">
              <a:srgbClr val="000000">
                <a:alpha val="43137"/>
              </a:srgbClr>
            </a:outerShdw>
          </a:effectLst>
          <a:latin typeface="+mn-lt"/>
          <a:ea typeface="+mn-ea"/>
          <a:cs typeface="+mn-cs"/>
        </a:defRPr>
      </a:lvl4pPr>
      <a:lvl5pPr marL="1425575" indent="-228600" algn="l" rtl="0" eaLnBrk="0" fontAlgn="base" hangingPunct="0">
        <a:spcBef>
          <a:spcPct val="20000"/>
        </a:spcBef>
        <a:spcAft>
          <a:spcPct val="0"/>
        </a:spcAft>
        <a:buClr>
          <a:srgbClr val="46A6BD"/>
        </a:buClr>
        <a:buFont typeface="Wingdings 2" pitchFamily="18" charset="2"/>
        <a:buChar char=""/>
        <a:defRPr sz="2400" b="1" kern="1200">
          <a:solidFill>
            <a:schemeClr val="tx1">
              <a:lumMod val="20000"/>
              <a:lumOff val="80000"/>
            </a:schemeClr>
          </a:solidFill>
          <a:effectLst>
            <a:outerShdw blurRad="38100" dist="38100" dir="2700000" algn="tl">
              <a:srgbClr val="000000">
                <a:alpha val="43137"/>
              </a:srgbClr>
            </a:outerShdw>
          </a:effectLst>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elerik.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academy.telerik.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8229600" cy="1524000"/>
          </a:xfrm>
        </p:spPr>
        <p:txBody>
          <a:bodyPr/>
          <a:lstStyle/>
          <a:p>
            <a:r>
              <a:rPr lang="en-US" dirty="0" smtClean="0"/>
              <a:t>Practical Software Engineering Fundamentals</a:t>
            </a:r>
            <a:endParaRPr lang="en-US" dirty="0"/>
          </a:p>
        </p:txBody>
      </p:sp>
      <p:sp>
        <p:nvSpPr>
          <p:cNvPr id="3" name="Subtitle 2"/>
          <p:cNvSpPr>
            <a:spLocks noGrp="1"/>
          </p:cNvSpPr>
          <p:nvPr>
            <p:ph type="subTitle" idx="1"/>
          </p:nvPr>
        </p:nvSpPr>
        <p:spPr>
          <a:xfrm>
            <a:off x="419100" y="3240880"/>
            <a:ext cx="8229600" cy="569120"/>
          </a:xfrm>
        </p:spPr>
        <p:txBody>
          <a:bodyPr/>
          <a:lstStyle/>
          <a:p>
            <a:r>
              <a:rPr lang="en-US" dirty="0" smtClean="0"/>
              <a:t>Software Development Practices and Methodologies</a:t>
            </a:r>
            <a:endParaRPr lang="en-US" dirty="0"/>
          </a:p>
        </p:txBody>
      </p:sp>
      <p:sp>
        <p:nvSpPr>
          <p:cNvPr id="4" name="Text Placeholder 3"/>
          <p:cNvSpPr>
            <a:spLocks noGrp="1"/>
          </p:cNvSpPr>
          <p:nvPr>
            <p:ph type="body" sz="quarter" idx="10"/>
          </p:nvPr>
        </p:nvSpPr>
        <p:spPr>
          <a:xfrm>
            <a:off x="457200" y="5224046"/>
            <a:ext cx="3352800" cy="954107"/>
          </a:xfrm>
        </p:spPr>
        <p:txBody>
          <a:bodyPr/>
          <a:lstStyle/>
          <a:p>
            <a:r>
              <a:rPr lang="en-US" dirty="0"/>
              <a:t>Svetlin Nakov</a:t>
            </a:r>
          </a:p>
          <a:p>
            <a:endParaRPr lang="en-US" dirty="0"/>
          </a:p>
        </p:txBody>
      </p:sp>
      <p:sp>
        <p:nvSpPr>
          <p:cNvPr id="5" name="Text Placeholder 4"/>
          <p:cNvSpPr>
            <a:spLocks noGrp="1"/>
          </p:cNvSpPr>
          <p:nvPr>
            <p:ph type="body" sz="quarter" idx="11"/>
          </p:nvPr>
        </p:nvSpPr>
        <p:spPr>
          <a:xfrm>
            <a:off x="457200" y="5757446"/>
            <a:ext cx="2090957" cy="646331"/>
          </a:xfrm>
        </p:spPr>
        <p:txBody>
          <a:bodyPr/>
          <a:lstStyle/>
          <a:p>
            <a:r>
              <a:rPr lang="en-US" dirty="0"/>
              <a:t>Telerik Corporation</a:t>
            </a:r>
          </a:p>
          <a:p>
            <a:endParaRPr lang="en-US" dirty="0"/>
          </a:p>
        </p:txBody>
      </p:sp>
      <p:sp>
        <p:nvSpPr>
          <p:cNvPr id="6" name="Text Placeholder 5"/>
          <p:cNvSpPr>
            <a:spLocks noGrp="1"/>
          </p:cNvSpPr>
          <p:nvPr>
            <p:ph type="body" sz="quarter" idx="12"/>
          </p:nvPr>
        </p:nvSpPr>
        <p:spPr>
          <a:xfrm>
            <a:off x="457200" y="6062246"/>
            <a:ext cx="1707903" cy="338554"/>
          </a:xfrm>
        </p:spPr>
        <p:txBody>
          <a:bodyPr/>
          <a:lstStyle/>
          <a:p>
            <a:r>
              <a:rPr lang="en-US" dirty="0" smtClean="0">
                <a:hlinkClick r:id="rId2"/>
              </a:rPr>
              <a:t>www.telerik.com</a:t>
            </a:r>
            <a:endParaRPr lang="en-US" dirty="0"/>
          </a:p>
        </p:txBody>
      </p:sp>
      <p:pic>
        <p:nvPicPr>
          <p:cNvPr id="7" name="Picture 2" descr="http://www.nextgenpe.com/media/focus-area-images/NGPE/issue-6/Technology_solutions_SM_FOC.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886200" y="4612192"/>
            <a:ext cx="4686300" cy="1707152"/>
          </a:xfrm>
          <a:prstGeom prst="roundRect">
            <a:avLst>
              <a:gd name="adj" fmla="val 8298"/>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1828800" y="152400"/>
            <a:ext cx="7086600" cy="914400"/>
          </a:xfrm>
          <a:noFill/>
          <a:ln/>
          <a:effectLst/>
        </p:spPr>
        <p:txBody>
          <a:bodyPr lIns="92075" tIns="46038" rIns="92075" bIns="46038"/>
          <a:lstStyle/>
          <a:p>
            <a:r>
              <a:rPr lang="en-US" sz="3600" dirty="0" smtClean="0"/>
              <a:t>Software Requirements Specification (SRS)</a:t>
            </a:r>
            <a:endParaRPr lang="en-US" sz="3600" dirty="0"/>
          </a:p>
        </p:txBody>
      </p:sp>
      <p:sp>
        <p:nvSpPr>
          <p:cNvPr id="474115" name="Rectangle 3"/>
          <p:cNvSpPr>
            <a:spLocks noGrp="1" noChangeArrowheads="1"/>
          </p:cNvSpPr>
          <p:nvPr>
            <p:ph type="body" idx="1"/>
          </p:nvPr>
        </p:nvSpPr>
        <p:spPr>
          <a:xfrm>
            <a:off x="228600" y="1371599"/>
            <a:ext cx="8686800" cy="5153025"/>
          </a:xfrm>
          <a:noFill/>
          <a:ln/>
          <a:effectLst/>
        </p:spPr>
        <p:txBody>
          <a:bodyPr/>
          <a:lstStyle/>
          <a:p>
            <a:r>
              <a:rPr lang="en-US" dirty="0"/>
              <a:t>The </a:t>
            </a:r>
            <a:r>
              <a:rPr lang="en-US" dirty="0">
                <a:solidFill>
                  <a:schemeClr val="accent5">
                    <a:lumMod val="20000"/>
                    <a:lumOff val="80000"/>
                  </a:schemeClr>
                </a:solidFill>
                <a:effectLst>
                  <a:outerShdw blurRad="38100" dist="38100" dir="2700000" algn="tl">
                    <a:srgbClr val="000000"/>
                  </a:outerShdw>
                </a:effectLst>
              </a:rPr>
              <a:t>Software Requirements Specification (SRS)</a:t>
            </a:r>
            <a:r>
              <a:rPr lang="en-US" dirty="0">
                <a:solidFill>
                  <a:schemeClr val="accent5">
                    <a:lumMod val="20000"/>
                    <a:lumOff val="80000"/>
                  </a:schemeClr>
                </a:solidFill>
              </a:rPr>
              <a:t> </a:t>
            </a:r>
            <a:r>
              <a:rPr lang="en-US" dirty="0"/>
              <a:t>is a formal requirements document</a:t>
            </a:r>
          </a:p>
          <a:p>
            <a:r>
              <a:rPr lang="en-US" dirty="0"/>
              <a:t>It describes in details:</a:t>
            </a:r>
          </a:p>
          <a:p>
            <a:pPr lvl="1"/>
            <a:r>
              <a:rPr lang="en-US" dirty="0"/>
              <a:t>Functional requirements</a:t>
            </a:r>
          </a:p>
          <a:p>
            <a:pPr lvl="2"/>
            <a:r>
              <a:rPr lang="en-US" dirty="0"/>
              <a:t>Business processes</a:t>
            </a:r>
          </a:p>
          <a:p>
            <a:pPr lvl="2"/>
            <a:r>
              <a:rPr lang="en-US" dirty="0"/>
              <a:t>Actors and use-cases</a:t>
            </a:r>
          </a:p>
          <a:p>
            <a:pPr lvl="1"/>
            <a:r>
              <a:rPr lang="en-US" dirty="0"/>
              <a:t>Non-functional requirements</a:t>
            </a:r>
          </a:p>
          <a:p>
            <a:pPr lvl="2"/>
            <a:r>
              <a:rPr lang="en-US" dirty="0"/>
              <a:t>E.g. performance, scalability, </a:t>
            </a:r>
            <a:r>
              <a:rPr lang="en-US" dirty="0" smtClean="0"/>
              <a:t>constraints, etc</a:t>
            </a:r>
            <a:r>
              <a:rPr lang="en-US" dirty="0"/>
              <a:t>.</a:t>
            </a:r>
          </a:p>
        </p:txBody>
      </p:sp>
      <p:pic>
        <p:nvPicPr>
          <p:cNvPr id="56322" name="Picture 2" descr="http://www.tgxmedical.com/images/left_image2.gif"/>
          <p:cNvPicPr>
            <a:picLocks noChangeAspect="1" noChangeArrowheads="1"/>
          </p:cNvPicPr>
          <p:nvPr/>
        </p:nvPicPr>
        <p:blipFill>
          <a:blip r:embed="rId2" cstate="print"/>
          <a:srcRect t="3406"/>
          <a:stretch>
            <a:fillRect/>
          </a:stretch>
        </p:blipFill>
        <p:spPr bwMode="auto">
          <a:xfrm>
            <a:off x="6248400" y="2895600"/>
            <a:ext cx="2209800" cy="1947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noFill/>
          <a:ln/>
          <a:effectLst/>
        </p:spPr>
        <p:txBody>
          <a:bodyPr lIns="92075" tIns="46038" rIns="92075" bIns="46038"/>
          <a:lstStyle/>
          <a:p>
            <a:r>
              <a:rPr lang="en-US"/>
              <a:t>Software Requirements</a:t>
            </a:r>
          </a:p>
        </p:txBody>
      </p:sp>
      <p:sp>
        <p:nvSpPr>
          <p:cNvPr id="475139" name="Rectangle 3"/>
          <p:cNvSpPr>
            <a:spLocks noGrp="1" noChangeArrowheads="1"/>
          </p:cNvSpPr>
          <p:nvPr>
            <p:ph type="body" idx="1"/>
          </p:nvPr>
        </p:nvSpPr>
        <p:spPr>
          <a:xfrm>
            <a:off x="228600" y="1219200"/>
            <a:ext cx="8686800" cy="5305425"/>
          </a:xfrm>
          <a:noFill/>
          <a:ln/>
          <a:effectLst/>
        </p:spPr>
        <p:txBody>
          <a:bodyPr/>
          <a:lstStyle/>
          <a:p>
            <a:r>
              <a:rPr lang="en-US" dirty="0"/>
              <a:t>It is always hard to describe and document the requirements in comprehensive </a:t>
            </a:r>
            <a:r>
              <a:rPr lang="en-US" dirty="0" smtClean="0"/>
              <a:t>way</a:t>
            </a:r>
            <a:endParaRPr lang="en-US" dirty="0"/>
          </a:p>
          <a:p>
            <a:pPr lvl="1"/>
            <a:r>
              <a:rPr lang="en-US" dirty="0"/>
              <a:t>Good requirements save time and money</a:t>
            </a:r>
          </a:p>
          <a:p>
            <a:r>
              <a:rPr lang="en-US" dirty="0"/>
              <a:t>Requirements always change during the project!</a:t>
            </a:r>
          </a:p>
          <a:p>
            <a:pPr lvl="1"/>
            <a:r>
              <a:rPr lang="en-US" dirty="0"/>
              <a:t>Good software requirements specification reduces the changes</a:t>
            </a:r>
          </a:p>
          <a:p>
            <a:pPr lvl="1"/>
            <a:r>
              <a:rPr lang="en-US" dirty="0"/>
              <a:t>Prototypes significantly reduce </a:t>
            </a:r>
            <a:r>
              <a:rPr lang="en-US" dirty="0" smtClean="0"/>
              <a:t>changes</a:t>
            </a:r>
          </a:p>
          <a:p>
            <a:pPr lvl="1"/>
            <a:r>
              <a:rPr lang="en-US" dirty="0" smtClean="0"/>
              <a:t>Agile methodologies are flexible to changes</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alshafak.com/picts/software.jpg"/>
          <p:cNvPicPr>
            <a:picLocks noChangeAspect="1" noChangeArrowheads="1"/>
          </p:cNvPicPr>
          <p:nvPr/>
        </p:nvPicPr>
        <p:blipFill>
          <a:blip r:embed="rId3" cstate="print"/>
          <a:srcRect/>
          <a:stretch>
            <a:fillRect/>
          </a:stretch>
        </p:blipFill>
        <p:spPr bwMode="auto">
          <a:xfrm>
            <a:off x="2743486" y="838200"/>
            <a:ext cx="3657028" cy="2441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6162" name="Rectangle 2"/>
          <p:cNvSpPr>
            <a:spLocks noGrp="1" noChangeArrowheads="1"/>
          </p:cNvSpPr>
          <p:nvPr>
            <p:ph type="ctrTitle"/>
          </p:nvPr>
        </p:nvSpPr>
        <p:spPr>
          <a:xfrm>
            <a:off x="1150360" y="3581400"/>
            <a:ext cx="6850640" cy="2057400"/>
          </a:xfrm>
        </p:spPr>
        <p:txBody>
          <a:bodyPr/>
          <a:lstStyle/>
          <a:p>
            <a:pPr>
              <a:lnSpc>
                <a:spcPts val="5200"/>
              </a:lnSpc>
              <a:spcBef>
                <a:spcPct val="40000"/>
              </a:spcBef>
            </a:pPr>
            <a:r>
              <a:rPr lang="en-US" sz="4600" dirty="0" smtClean="0"/>
              <a:t>Software </a:t>
            </a:r>
            <a:r>
              <a:rPr lang="en-US" sz="4600" smtClean="0"/>
              <a:t>Requirements Specifications (SRS) </a:t>
            </a:r>
            <a:r>
              <a:rPr lang="en-US" sz="4600" dirty="0" smtClean="0"/>
              <a:t>and UI Prototypes</a:t>
            </a:r>
            <a:endParaRPr lang="bg-BG" sz="4600" dirty="0"/>
          </a:p>
        </p:txBody>
      </p:sp>
      <p:sp>
        <p:nvSpPr>
          <p:cNvPr id="3" name="Subtitle 2"/>
          <p:cNvSpPr>
            <a:spLocks noGrp="1"/>
          </p:cNvSpPr>
          <p:nvPr>
            <p:ph type="subTitle" idx="1"/>
          </p:nvPr>
        </p:nvSpPr>
        <p:spPr>
          <a:xfrm>
            <a:off x="457200" y="5679280"/>
            <a:ext cx="8229600" cy="569120"/>
          </a:xfrm>
        </p:spPr>
        <p:txBody>
          <a:bodyPr/>
          <a:lstStyle/>
          <a:p>
            <a:r>
              <a:rPr lang="en-US" dirty="0" smtClean="0"/>
              <a:t>Live Demo</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p:cNvPicPr>
            <a:picLocks noChangeAspect="1" noChangeArrowheads="1"/>
          </p:cNvPicPr>
          <p:nvPr/>
        </p:nvPicPr>
        <p:blipFill>
          <a:blip r:embed="rId3" cstate="print"/>
          <a:srcRect/>
          <a:stretch>
            <a:fillRect/>
          </a:stretch>
        </p:blipFill>
        <p:spPr bwMode="auto">
          <a:xfrm>
            <a:off x="2362200" y="1066800"/>
            <a:ext cx="4276725" cy="331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8210" name="Rectangle 2"/>
          <p:cNvSpPr>
            <a:spLocks noGrp="1" noChangeArrowheads="1"/>
          </p:cNvSpPr>
          <p:nvPr>
            <p:ph type="ctrTitle"/>
          </p:nvPr>
        </p:nvSpPr>
        <p:spPr>
          <a:xfrm>
            <a:off x="1219200" y="4629150"/>
            <a:ext cx="6561138" cy="1771650"/>
          </a:xfrm>
        </p:spPr>
        <p:txBody>
          <a:bodyPr/>
          <a:lstStyle/>
          <a:p>
            <a:pPr>
              <a:lnSpc>
                <a:spcPct val="100000"/>
              </a:lnSpc>
              <a:spcBef>
                <a:spcPct val="40000"/>
              </a:spcBef>
            </a:pPr>
            <a:r>
              <a:rPr lang="en-US" dirty="0"/>
              <a:t>Software Architecture and Software Design</a:t>
            </a:r>
            <a:endParaRPr lang="bg-BG"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1828800" y="152400"/>
            <a:ext cx="7086600" cy="914400"/>
          </a:xfrm>
          <a:noFill/>
          <a:ln/>
          <a:effectLst/>
        </p:spPr>
        <p:txBody>
          <a:bodyPr lIns="92075" tIns="46038" rIns="92075" bIns="46038"/>
          <a:lstStyle/>
          <a:p>
            <a:r>
              <a:rPr lang="en-US" dirty="0"/>
              <a:t>Software Architecture and Software Design</a:t>
            </a:r>
          </a:p>
        </p:txBody>
      </p:sp>
      <p:sp>
        <p:nvSpPr>
          <p:cNvPr id="480259" name="Rectangle 3"/>
          <p:cNvSpPr>
            <a:spLocks noGrp="1" noChangeArrowheads="1"/>
          </p:cNvSpPr>
          <p:nvPr>
            <p:ph type="body" idx="1"/>
          </p:nvPr>
        </p:nvSpPr>
        <p:spPr>
          <a:xfrm>
            <a:off x="228600" y="1341438"/>
            <a:ext cx="8686800" cy="5211762"/>
          </a:xfrm>
          <a:noFill/>
          <a:ln/>
          <a:effectLst/>
        </p:spPr>
        <p:txBody>
          <a:bodyPr/>
          <a:lstStyle/>
          <a:p>
            <a:r>
              <a:rPr lang="en-US" dirty="0">
                <a:solidFill>
                  <a:schemeClr val="accent5">
                    <a:lumMod val="20000"/>
                    <a:lumOff val="80000"/>
                  </a:schemeClr>
                </a:solidFill>
                <a:effectLst>
                  <a:outerShdw blurRad="38100" dist="38100" dir="2700000" algn="tl">
                    <a:srgbClr val="000000"/>
                  </a:outerShdw>
                </a:effectLst>
              </a:rPr>
              <a:t>Software design</a:t>
            </a:r>
            <a:r>
              <a:rPr lang="en-US" dirty="0"/>
              <a:t> is a technical description </a:t>
            </a:r>
            <a:r>
              <a:rPr lang="en-US" dirty="0" smtClean="0"/>
              <a:t>(blueprints) about </a:t>
            </a:r>
            <a:r>
              <a:rPr lang="en-US" dirty="0"/>
              <a:t>how the system will implement the requirements</a:t>
            </a:r>
            <a:endParaRPr lang="bg-BG" dirty="0"/>
          </a:p>
          <a:p>
            <a:r>
              <a:rPr lang="en-US" dirty="0"/>
              <a:t>The </a:t>
            </a:r>
            <a:r>
              <a:rPr lang="en-US" dirty="0">
                <a:solidFill>
                  <a:schemeClr val="accent5">
                    <a:lumMod val="20000"/>
                    <a:lumOff val="80000"/>
                  </a:schemeClr>
                </a:solidFill>
                <a:effectLst>
                  <a:outerShdw blurRad="38100" dist="38100" dir="2700000" algn="tl">
                    <a:srgbClr val="000000"/>
                  </a:outerShdw>
                </a:effectLst>
              </a:rPr>
              <a:t>system architecture</a:t>
            </a:r>
            <a:r>
              <a:rPr lang="bg-BG" dirty="0">
                <a:solidFill>
                  <a:schemeClr val="accent5">
                    <a:lumMod val="20000"/>
                    <a:lumOff val="80000"/>
                  </a:schemeClr>
                </a:solidFill>
              </a:rPr>
              <a:t> </a:t>
            </a:r>
            <a:r>
              <a:rPr lang="en-US" dirty="0"/>
              <a:t>describes</a:t>
            </a:r>
            <a:r>
              <a:rPr lang="bg-BG" dirty="0"/>
              <a:t>:</a:t>
            </a:r>
            <a:endParaRPr lang="en-US" dirty="0"/>
          </a:p>
          <a:p>
            <a:pPr lvl="1"/>
            <a:r>
              <a:rPr lang="en-US" dirty="0"/>
              <a:t>How the system will be decomposed into subsystems (modules)</a:t>
            </a:r>
          </a:p>
          <a:p>
            <a:pPr lvl="1"/>
            <a:r>
              <a:rPr lang="en-US" dirty="0"/>
              <a:t>Responsibilities of each module</a:t>
            </a:r>
            <a:endParaRPr lang="bg-BG" dirty="0"/>
          </a:p>
          <a:p>
            <a:pPr lvl="1"/>
            <a:r>
              <a:rPr lang="en-US" dirty="0"/>
              <a:t>Interaction between </a:t>
            </a:r>
            <a:r>
              <a:rPr lang="en-US" dirty="0" smtClean="0"/>
              <a:t>the modules</a:t>
            </a:r>
            <a:endParaRPr lang="en-US" dirty="0"/>
          </a:p>
          <a:p>
            <a:pPr lvl="1"/>
            <a:r>
              <a:rPr lang="en-US" dirty="0"/>
              <a:t>Platforms and technologies</a:t>
            </a:r>
            <a:endParaRPr lang="bg-BG" dirty="0"/>
          </a:p>
        </p:txBody>
      </p:sp>
      <p:pic>
        <p:nvPicPr>
          <p:cNvPr id="50178" name="Picture 2" descr="http://digac.com/images/design-185.jpg"/>
          <p:cNvPicPr>
            <a:picLocks noChangeAspect="1" noChangeArrowheads="1"/>
          </p:cNvPicPr>
          <p:nvPr/>
        </p:nvPicPr>
        <p:blipFill>
          <a:blip r:embed="rId2" cstate="print"/>
          <a:srcRect/>
          <a:stretch>
            <a:fillRect/>
          </a:stretch>
        </p:blipFill>
        <p:spPr bwMode="auto">
          <a:xfrm>
            <a:off x="7113083" y="4475704"/>
            <a:ext cx="1609725" cy="1960915"/>
          </a:xfrm>
          <a:prstGeom prst="roundRect">
            <a:avLst>
              <a:gd name="adj" fmla="val 9176"/>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3124200" y="76200"/>
            <a:ext cx="5791200" cy="914400"/>
          </a:xfrm>
        </p:spPr>
        <p:txBody>
          <a:bodyPr/>
          <a:lstStyle/>
          <a:p>
            <a:r>
              <a:rPr lang="en-US" sz="3600" dirty="0"/>
              <a:t>System Architecture Diagram – Example</a:t>
            </a:r>
          </a:p>
        </p:txBody>
      </p:sp>
      <p:pic>
        <p:nvPicPr>
          <p:cNvPr id="49153" name="Picture 1"/>
          <p:cNvPicPr>
            <a:picLocks noChangeAspect="1" noChangeArrowheads="1"/>
          </p:cNvPicPr>
          <p:nvPr/>
        </p:nvPicPr>
        <p:blipFill>
          <a:blip r:embed="rId2" cstate="print"/>
          <a:srcRect/>
          <a:stretch>
            <a:fillRect/>
          </a:stretch>
        </p:blipFill>
        <p:spPr bwMode="auto">
          <a:xfrm>
            <a:off x="1442513" y="1295400"/>
            <a:ext cx="6011962" cy="5128608"/>
          </a:xfrm>
          <a:prstGeom prst="roundRect">
            <a:avLst>
              <a:gd name="adj" fmla="val 2513"/>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76200"/>
            <a:ext cx="5410200" cy="914400"/>
          </a:xfrm>
        </p:spPr>
        <p:txBody>
          <a:bodyPr/>
          <a:lstStyle/>
          <a:p>
            <a:r>
              <a:rPr lang="en-US" dirty="0" smtClean="0"/>
              <a:t>Software Architecture Diagram – Example</a:t>
            </a:r>
            <a:endParaRPr lang="en-US" dirty="0"/>
          </a:p>
        </p:txBody>
      </p:sp>
      <p:sp>
        <p:nvSpPr>
          <p:cNvPr id="4" name="Slide Number Placeholder 3"/>
          <p:cNvSpPr>
            <a:spLocks noGrp="1"/>
          </p:cNvSpPr>
          <p:nvPr>
            <p:ph type="sldNum" sz="quarter" idx="10"/>
          </p:nvPr>
        </p:nvSpPr>
        <p:spPr/>
        <p:txBody>
          <a:bodyPr/>
          <a:lstStyle/>
          <a:p>
            <a:pPr>
              <a:defRPr/>
            </a:pPr>
            <a:fld id="{58452FF4-89E3-4D1B-9927-2DBDC00E58D7}" type="slidenum">
              <a:rPr lang="en-US" smtClean="0"/>
              <a:pPr>
                <a:defRPr/>
              </a:pPr>
              <a:t>16</a:t>
            </a:fld>
            <a:endParaRPr lang="en-US" dirty="0"/>
          </a:p>
        </p:txBody>
      </p:sp>
      <p:pic>
        <p:nvPicPr>
          <p:cNvPr id="76802" name="Picture 2" descr="C:\Trash\Docs\Architecture\Business-Client-Web-Diagram.png"/>
          <p:cNvPicPr>
            <a:picLocks noChangeAspect="1" noChangeArrowheads="1"/>
          </p:cNvPicPr>
          <p:nvPr/>
        </p:nvPicPr>
        <p:blipFill>
          <a:blip r:embed="rId2" cstate="print"/>
          <a:srcRect l="-1178" t="-1497" r="-1178" b="-1497"/>
          <a:stretch>
            <a:fillRect/>
          </a:stretch>
        </p:blipFill>
        <p:spPr bwMode="auto">
          <a:xfrm>
            <a:off x="1098297" y="1295401"/>
            <a:ext cx="6862511" cy="5177027"/>
          </a:xfrm>
          <a:prstGeom prst="roundRect">
            <a:avLst>
              <a:gd name="adj" fmla="val 4046"/>
            </a:avLst>
          </a:prstGeom>
          <a:solidFill>
            <a:srgbClr val="FFFFFF"/>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noFill/>
          <a:ln/>
          <a:effectLst/>
        </p:spPr>
        <p:txBody>
          <a:bodyPr lIns="92075" tIns="46038" rIns="92075" bIns="46038"/>
          <a:lstStyle/>
          <a:p>
            <a:r>
              <a:rPr lang="en-US"/>
              <a:t>Software Design</a:t>
            </a:r>
          </a:p>
        </p:txBody>
      </p:sp>
      <p:sp>
        <p:nvSpPr>
          <p:cNvPr id="482307" name="Rectangle 3"/>
          <p:cNvSpPr>
            <a:spLocks noGrp="1" noChangeArrowheads="1"/>
          </p:cNvSpPr>
          <p:nvPr>
            <p:ph type="body" idx="1"/>
          </p:nvPr>
        </p:nvSpPr>
        <p:spPr>
          <a:xfrm>
            <a:off x="228600" y="1066800"/>
            <a:ext cx="8686800" cy="5486400"/>
          </a:xfrm>
          <a:noFill/>
          <a:ln/>
          <a:effectLst/>
        </p:spPr>
        <p:txBody>
          <a:bodyPr/>
          <a:lstStyle/>
          <a:p>
            <a:r>
              <a:rPr lang="en-US" dirty="0"/>
              <a:t>Detailed Design</a:t>
            </a:r>
            <a:endParaRPr lang="bg-BG" dirty="0"/>
          </a:p>
          <a:p>
            <a:pPr lvl="1"/>
            <a:r>
              <a:rPr lang="en-US" sz="2900" dirty="0"/>
              <a:t>Describes the internal module structure</a:t>
            </a:r>
          </a:p>
          <a:p>
            <a:pPr lvl="1"/>
            <a:r>
              <a:rPr lang="en-US" sz="2900" dirty="0"/>
              <a:t>Interfaces, data design, process design</a:t>
            </a:r>
          </a:p>
          <a:p>
            <a:r>
              <a:rPr lang="en-US" dirty="0"/>
              <a:t>Object-Oriented Design</a:t>
            </a:r>
            <a:endParaRPr lang="bg-BG" dirty="0"/>
          </a:p>
          <a:p>
            <a:pPr lvl="1"/>
            <a:r>
              <a:rPr lang="en-US" sz="2900" dirty="0"/>
              <a:t>Describes the classes, their responsibilities, relationships, dependencies, and interactions</a:t>
            </a:r>
            <a:endParaRPr lang="bg-BG" sz="2900" dirty="0"/>
          </a:p>
          <a:p>
            <a:r>
              <a:rPr lang="en-US" dirty="0"/>
              <a:t>Internal Class Design</a:t>
            </a:r>
            <a:endParaRPr lang="bg-BG" dirty="0"/>
          </a:p>
          <a:p>
            <a:pPr lvl="1"/>
            <a:r>
              <a:rPr lang="en-US" sz="2900" dirty="0" smtClean="0"/>
              <a:t>Methods, </a:t>
            </a:r>
            <a:r>
              <a:rPr lang="en-US" sz="2900" dirty="0"/>
              <a:t>responsibilities, algorithms and interactions between them</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1828800" y="76200"/>
            <a:ext cx="7086600" cy="838200"/>
          </a:xfrm>
        </p:spPr>
        <p:txBody>
          <a:bodyPr/>
          <a:lstStyle/>
          <a:p>
            <a:r>
              <a:rPr lang="en-US" sz="3600" dirty="0"/>
              <a:t>Software Design Document (SDD)</a:t>
            </a:r>
          </a:p>
        </p:txBody>
      </p:sp>
      <p:sp>
        <p:nvSpPr>
          <p:cNvPr id="483331" name="Rectangle 3"/>
          <p:cNvSpPr>
            <a:spLocks noGrp="1" noChangeArrowheads="1"/>
          </p:cNvSpPr>
          <p:nvPr>
            <p:ph type="body" idx="1"/>
          </p:nvPr>
        </p:nvSpPr>
        <p:spPr>
          <a:xfrm>
            <a:off x="228600" y="914400"/>
            <a:ext cx="8686800" cy="5791200"/>
          </a:xfrm>
        </p:spPr>
        <p:txBody>
          <a:bodyPr/>
          <a:lstStyle/>
          <a:p>
            <a:pPr>
              <a:lnSpc>
                <a:spcPct val="100000"/>
              </a:lnSpc>
              <a:spcBef>
                <a:spcPts val="400"/>
              </a:spcBef>
            </a:pPr>
            <a:r>
              <a:rPr lang="en-US" dirty="0"/>
              <a:t>The </a:t>
            </a:r>
            <a:r>
              <a:rPr lang="en-US" dirty="0">
                <a:solidFill>
                  <a:schemeClr val="accent5">
                    <a:lumMod val="20000"/>
                    <a:lumOff val="80000"/>
                  </a:schemeClr>
                </a:solidFill>
                <a:effectLst>
                  <a:outerShdw blurRad="38100" dist="38100" dir="2700000" algn="tl">
                    <a:srgbClr val="000000"/>
                  </a:outerShdw>
                </a:effectLst>
              </a:rPr>
              <a:t>Software Design Document (SDD</a:t>
            </a:r>
            <a:r>
              <a:rPr lang="en-US" dirty="0" smtClean="0">
                <a:solidFill>
                  <a:schemeClr val="accent5">
                    <a:lumMod val="20000"/>
                    <a:lumOff val="80000"/>
                  </a:schemeClr>
                </a:solidFill>
                <a:effectLst>
                  <a:outerShdw blurRad="38100" dist="38100" dir="2700000" algn="tl">
                    <a:srgbClr val="000000"/>
                  </a:outerShdw>
                </a:effectLst>
              </a:rPr>
              <a:t>)</a:t>
            </a:r>
          </a:p>
          <a:p>
            <a:pPr lvl="1">
              <a:lnSpc>
                <a:spcPct val="100000"/>
              </a:lnSpc>
              <a:spcBef>
                <a:spcPts val="400"/>
              </a:spcBef>
            </a:pPr>
            <a:r>
              <a:rPr lang="en-US" dirty="0" smtClean="0"/>
              <a:t>Formal </a:t>
            </a:r>
            <a:r>
              <a:rPr lang="en-US" dirty="0"/>
              <a:t>description of the architecture and design of the system</a:t>
            </a:r>
          </a:p>
          <a:p>
            <a:pPr>
              <a:lnSpc>
                <a:spcPct val="100000"/>
              </a:lnSpc>
              <a:spcBef>
                <a:spcPts val="400"/>
              </a:spcBef>
            </a:pPr>
            <a:r>
              <a:rPr lang="en-US" dirty="0"/>
              <a:t>It contains:</a:t>
            </a:r>
          </a:p>
          <a:p>
            <a:pPr lvl="1">
              <a:lnSpc>
                <a:spcPct val="100000"/>
              </a:lnSpc>
              <a:spcBef>
                <a:spcPts val="400"/>
              </a:spcBef>
            </a:pPr>
            <a:r>
              <a:rPr lang="en-US" dirty="0" smtClean="0"/>
              <a:t>Architectural </a:t>
            </a:r>
            <a:r>
              <a:rPr lang="en-US" dirty="0"/>
              <a:t>design</a:t>
            </a:r>
          </a:p>
          <a:p>
            <a:pPr lvl="2">
              <a:lnSpc>
                <a:spcPct val="100000"/>
              </a:lnSpc>
              <a:spcBef>
                <a:spcPts val="400"/>
              </a:spcBef>
            </a:pPr>
            <a:r>
              <a:rPr lang="en-US" dirty="0"/>
              <a:t>Modules and their interaction (diagram)</a:t>
            </a:r>
          </a:p>
          <a:p>
            <a:pPr lvl="1">
              <a:lnSpc>
                <a:spcPct val="100000"/>
              </a:lnSpc>
              <a:spcBef>
                <a:spcPts val="400"/>
              </a:spcBef>
            </a:pPr>
            <a:r>
              <a:rPr lang="en-US" dirty="0"/>
              <a:t>For each module</a:t>
            </a:r>
          </a:p>
          <a:p>
            <a:pPr lvl="2">
              <a:lnSpc>
                <a:spcPct val="100000"/>
              </a:lnSpc>
              <a:spcBef>
                <a:spcPts val="400"/>
              </a:spcBef>
            </a:pPr>
            <a:r>
              <a:rPr lang="en-US" dirty="0"/>
              <a:t>Process design (diagrams)</a:t>
            </a:r>
          </a:p>
          <a:p>
            <a:pPr lvl="2">
              <a:lnSpc>
                <a:spcPct val="100000"/>
              </a:lnSpc>
              <a:spcBef>
                <a:spcPts val="400"/>
              </a:spcBef>
            </a:pPr>
            <a:r>
              <a:rPr lang="en-US" dirty="0"/>
              <a:t>Data design (E/R diagram)</a:t>
            </a:r>
          </a:p>
          <a:p>
            <a:pPr lvl="2">
              <a:lnSpc>
                <a:spcPct val="100000"/>
              </a:lnSpc>
              <a:spcBef>
                <a:spcPts val="400"/>
              </a:spcBef>
            </a:pPr>
            <a:r>
              <a:rPr lang="en-US" dirty="0"/>
              <a:t>Interfaces design (class diagram)</a:t>
            </a:r>
          </a:p>
        </p:txBody>
      </p:sp>
      <p:pic>
        <p:nvPicPr>
          <p:cNvPr id="47106" name="Picture 2" descr="http://ts1.mm.bing.net/images/thumbnail.aspx?q=1405700223548&amp;id=8bb6f373cfeb810d30480f36f8ab1842&amp;url=http%3a%2f%2fwww.bosethailand.com%2fpro%2fimages%2fmodeler_04.gif"/>
          <p:cNvPicPr>
            <a:picLocks noChangeAspect="1" noChangeArrowheads="1"/>
          </p:cNvPicPr>
          <p:nvPr/>
        </p:nvPicPr>
        <p:blipFill>
          <a:blip r:embed="rId2" cstate="print"/>
          <a:srcRect/>
          <a:stretch>
            <a:fillRect/>
          </a:stretch>
        </p:blipFill>
        <p:spPr bwMode="auto">
          <a:xfrm>
            <a:off x="7315200" y="4665000"/>
            <a:ext cx="1438275" cy="1812001"/>
          </a:xfrm>
          <a:prstGeom prst="roundRect">
            <a:avLst>
              <a:gd name="adj" fmla="val 9191"/>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cstate="print"/>
          <a:srcRect/>
          <a:stretch>
            <a:fillRect/>
          </a:stretch>
        </p:blipFill>
        <p:spPr bwMode="auto">
          <a:xfrm>
            <a:off x="990601" y="1500628"/>
            <a:ext cx="7169182" cy="2485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4354" name="Rectangle 2"/>
          <p:cNvSpPr>
            <a:spLocks noGrp="1" noChangeArrowheads="1"/>
          </p:cNvSpPr>
          <p:nvPr>
            <p:ph type="ctrTitle"/>
          </p:nvPr>
        </p:nvSpPr>
        <p:spPr>
          <a:xfrm>
            <a:off x="542924" y="4572000"/>
            <a:ext cx="8067676" cy="803274"/>
          </a:xfrm>
        </p:spPr>
        <p:txBody>
          <a:bodyPr/>
          <a:lstStyle/>
          <a:p>
            <a:pPr>
              <a:lnSpc>
                <a:spcPct val="100000"/>
              </a:lnSpc>
              <a:spcBef>
                <a:spcPct val="40000"/>
              </a:spcBef>
            </a:pPr>
            <a:r>
              <a:rPr lang="en-US" dirty="0"/>
              <a:t>Software Design </a:t>
            </a:r>
            <a:r>
              <a:rPr lang="en-US" dirty="0" smtClean="0"/>
              <a:t>Document</a:t>
            </a:r>
            <a:endParaRPr lang="bg-BG" dirty="0"/>
          </a:p>
        </p:txBody>
      </p:sp>
      <p:sp>
        <p:nvSpPr>
          <p:cNvPr id="3" name="Subtitle 2"/>
          <p:cNvSpPr>
            <a:spLocks noGrp="1"/>
          </p:cNvSpPr>
          <p:nvPr>
            <p:ph type="subTitle" idx="1"/>
          </p:nvPr>
        </p:nvSpPr>
        <p:spPr>
          <a:xfrm>
            <a:off x="457200" y="5451474"/>
            <a:ext cx="8229600" cy="569120"/>
          </a:xfrm>
        </p:spPr>
        <p:txBody>
          <a:bodyPr/>
          <a:lstStyle/>
          <a:p>
            <a:r>
              <a:rPr lang="en-US" dirty="0" smtClean="0"/>
              <a:t>Live Demo</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dirty="0"/>
              <a:t>Agenda</a:t>
            </a:r>
          </a:p>
        </p:txBody>
      </p:sp>
      <p:sp>
        <p:nvSpPr>
          <p:cNvPr id="462851" name="Rectangle 3"/>
          <p:cNvSpPr>
            <a:spLocks noGrp="1" noChangeArrowheads="1"/>
          </p:cNvSpPr>
          <p:nvPr>
            <p:ph type="body" idx="1"/>
          </p:nvPr>
        </p:nvSpPr>
        <p:spPr>
          <a:xfrm>
            <a:off x="228600" y="1066800"/>
            <a:ext cx="8686800" cy="5599113"/>
          </a:xfrm>
        </p:spPr>
        <p:txBody>
          <a:bodyPr/>
          <a:lstStyle/>
          <a:p>
            <a:pPr marL="442913" indent="-442913">
              <a:lnSpc>
                <a:spcPct val="90000"/>
              </a:lnSpc>
              <a:buFontTx/>
              <a:buAutoNum type="arabicPeriod"/>
            </a:pPr>
            <a:r>
              <a:rPr lang="en-US" sz="3000" dirty="0"/>
              <a:t>Software engineering overview</a:t>
            </a:r>
          </a:p>
          <a:p>
            <a:pPr marL="984250" lvl="1" indent="-361950">
              <a:lnSpc>
                <a:spcPct val="90000"/>
              </a:lnSpc>
            </a:pPr>
            <a:r>
              <a:rPr lang="en-US" sz="2800" dirty="0"/>
              <a:t>Requirements</a:t>
            </a:r>
          </a:p>
          <a:p>
            <a:pPr marL="984250" lvl="1" indent="-361950">
              <a:lnSpc>
                <a:spcPct val="90000"/>
              </a:lnSpc>
            </a:pPr>
            <a:r>
              <a:rPr lang="en-US" sz="2800" dirty="0"/>
              <a:t>Design</a:t>
            </a:r>
          </a:p>
          <a:p>
            <a:pPr marL="984250" lvl="1" indent="-361950">
              <a:lnSpc>
                <a:spcPct val="90000"/>
              </a:lnSpc>
            </a:pPr>
            <a:r>
              <a:rPr lang="en-US" sz="2800" dirty="0"/>
              <a:t>Construction</a:t>
            </a:r>
          </a:p>
          <a:p>
            <a:pPr marL="984250" lvl="1" indent="-361950">
              <a:lnSpc>
                <a:spcPct val="90000"/>
              </a:lnSpc>
            </a:pPr>
            <a:r>
              <a:rPr lang="en-US" sz="2800" dirty="0"/>
              <a:t>Testing</a:t>
            </a:r>
          </a:p>
          <a:p>
            <a:pPr marL="984250" lvl="1" indent="-361950">
              <a:lnSpc>
                <a:spcPct val="90000"/>
              </a:lnSpc>
            </a:pPr>
            <a:r>
              <a:rPr lang="en-US" sz="2800" dirty="0"/>
              <a:t>Project management</a:t>
            </a:r>
          </a:p>
          <a:p>
            <a:pPr marL="442913" indent="-442913">
              <a:lnSpc>
                <a:spcPct val="90000"/>
              </a:lnSpc>
              <a:buFontTx/>
              <a:buAutoNum type="arabicPeriod"/>
            </a:pPr>
            <a:r>
              <a:rPr lang="en-US" sz="3000" dirty="0"/>
              <a:t>Development methodologies overview</a:t>
            </a:r>
          </a:p>
          <a:p>
            <a:pPr marL="984250" lvl="1" indent="-361950">
              <a:lnSpc>
                <a:spcPct val="90000"/>
              </a:lnSpc>
            </a:pPr>
            <a:r>
              <a:rPr lang="en-US" sz="2800" dirty="0"/>
              <a:t>The </a:t>
            </a:r>
            <a:r>
              <a:rPr lang="en-US" sz="2800" dirty="0" smtClean="0"/>
              <a:t>waterfall </a:t>
            </a:r>
            <a:r>
              <a:rPr lang="en-US" sz="2800" dirty="0"/>
              <a:t>development process</a:t>
            </a:r>
          </a:p>
          <a:p>
            <a:pPr marL="984250" lvl="1" indent="-361950">
              <a:lnSpc>
                <a:spcPct val="90000"/>
              </a:lnSpc>
            </a:pPr>
            <a:r>
              <a:rPr lang="en-US" sz="2800" dirty="0"/>
              <a:t>Heavyweight methodologies</a:t>
            </a:r>
          </a:p>
          <a:p>
            <a:pPr marL="984250" lvl="1" indent="-361950">
              <a:lnSpc>
                <a:spcPct val="90000"/>
              </a:lnSpc>
            </a:pPr>
            <a:r>
              <a:rPr lang="en-US" sz="2800" dirty="0"/>
              <a:t>Agile </a:t>
            </a:r>
            <a:r>
              <a:rPr lang="en-US" sz="2800" dirty="0" smtClean="0"/>
              <a:t>methodologies, SCRUM </a:t>
            </a:r>
            <a:r>
              <a:rPr lang="en-US" sz="2800" dirty="0"/>
              <a:t>and XP</a:t>
            </a:r>
          </a:p>
        </p:txBody>
      </p:sp>
      <p:pic>
        <p:nvPicPr>
          <p:cNvPr id="4" name="Picture 2" descr="http://headrush.typepad.com/photos/uncategorized/books.jpg"/>
          <p:cNvPicPr>
            <a:picLocks noChangeAspect="1" noChangeArrowheads="1"/>
          </p:cNvPicPr>
          <p:nvPr/>
        </p:nvPicPr>
        <p:blipFill>
          <a:blip r:embed="rId2" cstate="print"/>
          <a:srcRect/>
          <a:stretch>
            <a:fillRect/>
          </a:stretch>
        </p:blipFill>
        <p:spPr bwMode="auto">
          <a:xfrm>
            <a:off x="5715000" y="1863765"/>
            <a:ext cx="3047999" cy="2022435"/>
          </a:xfrm>
          <a:prstGeom prst="roundRect">
            <a:avLst>
              <a:gd name="adj" fmla="val 6048"/>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buyerzone.com/software/construction_software/images/construction-software-local.jpg"/>
          <p:cNvPicPr>
            <a:picLocks noChangeAspect="1" noChangeArrowheads="1"/>
          </p:cNvPicPr>
          <p:nvPr/>
        </p:nvPicPr>
        <p:blipFill>
          <a:blip r:embed="rId3" cstate="print"/>
          <a:srcRect l="2486" t="2091" r="3477" b="2050"/>
          <a:stretch>
            <a:fillRect/>
          </a:stretch>
        </p:blipFill>
        <p:spPr bwMode="auto">
          <a:xfrm>
            <a:off x="1981200" y="1198266"/>
            <a:ext cx="5018244" cy="2687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6402" name="Rectangle 2"/>
          <p:cNvSpPr>
            <a:spLocks noGrp="1" noChangeArrowheads="1"/>
          </p:cNvSpPr>
          <p:nvPr>
            <p:ph type="ctrTitle"/>
          </p:nvPr>
        </p:nvSpPr>
        <p:spPr>
          <a:xfrm>
            <a:off x="695326" y="4308475"/>
            <a:ext cx="7610474" cy="892176"/>
          </a:xfrm>
        </p:spPr>
        <p:txBody>
          <a:bodyPr/>
          <a:lstStyle/>
          <a:p>
            <a:pPr>
              <a:lnSpc>
                <a:spcPct val="100000"/>
              </a:lnSpc>
              <a:spcBef>
                <a:spcPct val="40000"/>
              </a:spcBef>
            </a:pPr>
            <a:r>
              <a:rPr lang="en-US" dirty="0"/>
              <a:t>Software Construction</a:t>
            </a:r>
            <a:endParaRPr lang="bg-BG" dirty="0"/>
          </a:p>
        </p:txBody>
      </p:sp>
      <p:sp>
        <p:nvSpPr>
          <p:cNvPr id="486403" name="Rectangle 3"/>
          <p:cNvSpPr>
            <a:spLocks noChangeArrowheads="1"/>
          </p:cNvSpPr>
          <p:nvPr/>
        </p:nvSpPr>
        <p:spPr bwMode="auto">
          <a:xfrm>
            <a:off x="1476375" y="5241925"/>
            <a:ext cx="6048375" cy="854075"/>
          </a:xfrm>
          <a:prstGeom prst="rect">
            <a:avLst/>
          </a:prstGeom>
          <a:noFill/>
          <a:ln w="9525">
            <a:noFill/>
            <a:miter lim="800000"/>
            <a:headEnd/>
            <a:tailEnd/>
          </a:ln>
          <a:effectLst/>
        </p:spPr>
        <p:txBody>
          <a:bodyPr lIns="0" tIns="0" rIns="0" bIns="0" anchor="b">
            <a:spAutoFit/>
          </a:bodyPr>
          <a:lstStyle/>
          <a:p>
            <a:pPr algn="ctr" eaLnBrk="0" hangingPunct="0">
              <a:lnSpc>
                <a:spcPct val="100000"/>
              </a:lnSpc>
              <a:spcBef>
                <a:spcPct val="20000"/>
              </a:spcBef>
              <a:buClr>
                <a:schemeClr val="accent5">
                  <a:lumMod val="40000"/>
                  <a:lumOff val="60000"/>
                </a:schemeClr>
              </a:buClr>
              <a:buSzPct val="70000"/>
            </a:pPr>
            <a:r>
              <a:rPr lang="en-US" sz="2800" b="1" dirty="0" smtClean="0">
                <a:solidFill>
                  <a:srgbClr val="FAF7C8"/>
                </a:solidFill>
                <a:effectLst>
                  <a:outerShdw blurRad="38100" dist="38100" dir="2700000" algn="tl">
                    <a:srgbClr val="000000">
                      <a:alpha val="43137"/>
                    </a:srgbClr>
                  </a:outerShdw>
                </a:effectLst>
                <a:latin typeface="+mn-lt"/>
              </a:rPr>
              <a:t>Implementation, Unit Testing, Debugging, Integration</a:t>
            </a:r>
            <a:endParaRPr lang="bg-BG" sz="2800" b="1" dirty="0" smtClean="0">
              <a:solidFill>
                <a:srgbClr val="FAF7C8"/>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a:t>Software Construction</a:t>
            </a:r>
          </a:p>
        </p:txBody>
      </p:sp>
      <p:sp>
        <p:nvSpPr>
          <p:cNvPr id="520195" name="Rectangle 3"/>
          <p:cNvSpPr>
            <a:spLocks noGrp="1" noChangeArrowheads="1"/>
          </p:cNvSpPr>
          <p:nvPr>
            <p:ph type="body" idx="1"/>
          </p:nvPr>
        </p:nvSpPr>
        <p:spPr/>
        <p:txBody>
          <a:bodyPr/>
          <a:lstStyle/>
          <a:p>
            <a:r>
              <a:rPr lang="en-US" dirty="0"/>
              <a:t>During the </a:t>
            </a:r>
            <a:r>
              <a:rPr lang="en-US" dirty="0">
                <a:solidFill>
                  <a:schemeClr val="accent5">
                    <a:lumMod val="20000"/>
                    <a:lumOff val="80000"/>
                  </a:schemeClr>
                </a:solidFill>
                <a:effectLst>
                  <a:outerShdw blurRad="38100" dist="38100" dir="2700000" algn="tl">
                    <a:srgbClr val="000000"/>
                  </a:outerShdw>
                </a:effectLst>
              </a:rPr>
              <a:t>software construction</a:t>
            </a:r>
            <a:r>
              <a:rPr lang="en-US" dirty="0">
                <a:solidFill>
                  <a:schemeClr val="accent5">
                    <a:lumMod val="20000"/>
                    <a:lumOff val="80000"/>
                  </a:schemeClr>
                </a:solidFill>
              </a:rPr>
              <a:t> </a:t>
            </a:r>
            <a:r>
              <a:rPr lang="en-US" dirty="0"/>
              <a:t>phase developers create the software</a:t>
            </a:r>
          </a:p>
          <a:p>
            <a:pPr lvl="1"/>
            <a:r>
              <a:rPr lang="en-US" dirty="0"/>
              <a:t>Sometimes called </a:t>
            </a:r>
            <a:r>
              <a:rPr lang="en-US" dirty="0">
                <a:solidFill>
                  <a:schemeClr val="accent5">
                    <a:lumMod val="20000"/>
                    <a:lumOff val="80000"/>
                  </a:schemeClr>
                </a:solidFill>
                <a:effectLst>
                  <a:outerShdw blurRad="38100" dist="38100" dir="2700000" algn="tl">
                    <a:srgbClr val="000000"/>
                  </a:outerShdw>
                </a:effectLst>
              </a:rPr>
              <a:t>implementation</a:t>
            </a:r>
            <a:r>
              <a:rPr lang="en-US" i="1" dirty="0">
                <a:solidFill>
                  <a:schemeClr val="folHlink"/>
                </a:solidFill>
                <a:effectLst>
                  <a:outerShdw blurRad="38100" dist="38100" dir="2700000" algn="tl">
                    <a:srgbClr val="000000"/>
                  </a:outerShdw>
                </a:effectLst>
              </a:rPr>
              <a:t> </a:t>
            </a:r>
            <a:r>
              <a:rPr lang="en-US" dirty="0"/>
              <a:t>phase</a:t>
            </a:r>
          </a:p>
          <a:p>
            <a:r>
              <a:rPr lang="en-US" dirty="0"/>
              <a:t>It includes:</a:t>
            </a:r>
          </a:p>
          <a:p>
            <a:pPr lvl="1"/>
            <a:r>
              <a:rPr lang="en-US" dirty="0"/>
              <a:t>Internal method design</a:t>
            </a:r>
          </a:p>
          <a:p>
            <a:pPr lvl="1"/>
            <a:r>
              <a:rPr lang="en-US" dirty="0"/>
              <a:t>Writing </a:t>
            </a:r>
            <a:r>
              <a:rPr lang="en-US" dirty="0" smtClean="0"/>
              <a:t>the source code</a:t>
            </a:r>
            <a:endParaRPr lang="en-US" dirty="0"/>
          </a:p>
          <a:p>
            <a:pPr lvl="1"/>
            <a:r>
              <a:rPr lang="en-US" dirty="0"/>
              <a:t>Writing unit tests (sometimes)</a:t>
            </a:r>
          </a:p>
          <a:p>
            <a:pPr lvl="1"/>
            <a:r>
              <a:rPr lang="en-US" dirty="0"/>
              <a:t>Testing and debugging</a:t>
            </a:r>
          </a:p>
          <a:p>
            <a:pPr lvl="1"/>
            <a:r>
              <a:rPr lang="en-US" dirty="0"/>
              <a:t>Integration</a:t>
            </a:r>
          </a:p>
        </p:txBody>
      </p:sp>
      <p:pic>
        <p:nvPicPr>
          <p:cNvPr id="41986" name="Picture 2" descr="https://www.acheckamerica.com/IndustrySolutions/SectionImgs/construction.jpg"/>
          <p:cNvPicPr>
            <a:picLocks noChangeAspect="1" noChangeArrowheads="1"/>
          </p:cNvPicPr>
          <p:nvPr/>
        </p:nvPicPr>
        <p:blipFill>
          <a:blip r:embed="rId2" cstate="print"/>
          <a:srcRect/>
          <a:stretch>
            <a:fillRect/>
          </a:stretch>
        </p:blipFill>
        <p:spPr bwMode="auto">
          <a:xfrm>
            <a:off x="6096000" y="4724400"/>
            <a:ext cx="2684595" cy="1781175"/>
          </a:xfrm>
          <a:prstGeom prst="roundRect">
            <a:avLst>
              <a:gd name="adj" fmla="val 5948"/>
            </a:avLst>
          </a:prstGeom>
          <a:noFill/>
          <a:ln>
            <a:solidFill>
              <a:schemeClr val="tx2">
                <a:lumMod val="40000"/>
                <a:lumOff val="60000"/>
                <a:alpha val="50000"/>
              </a:schemeClr>
            </a:solid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noFill/>
          <a:ln/>
          <a:effectLst/>
        </p:spPr>
        <p:txBody>
          <a:bodyPr lIns="92075" tIns="46038" rIns="92075" bIns="46038"/>
          <a:lstStyle/>
          <a:p>
            <a:r>
              <a:rPr lang="en-US"/>
              <a:t>Writing the Code</a:t>
            </a:r>
          </a:p>
        </p:txBody>
      </p:sp>
      <p:sp>
        <p:nvSpPr>
          <p:cNvPr id="488451" name="Rectangle 3"/>
          <p:cNvSpPr>
            <a:spLocks noGrp="1" noChangeArrowheads="1"/>
          </p:cNvSpPr>
          <p:nvPr>
            <p:ph type="body" idx="1"/>
          </p:nvPr>
        </p:nvSpPr>
        <p:spPr>
          <a:xfrm>
            <a:off x="228600" y="1066800"/>
            <a:ext cx="8686800" cy="5562600"/>
          </a:xfrm>
          <a:noFill/>
          <a:ln/>
          <a:effectLst/>
        </p:spPr>
        <p:txBody>
          <a:bodyPr/>
          <a:lstStyle/>
          <a:p>
            <a:pPr>
              <a:spcBef>
                <a:spcPts val="800"/>
              </a:spcBef>
            </a:pPr>
            <a:r>
              <a:rPr lang="en-US" dirty="0">
                <a:solidFill>
                  <a:schemeClr val="accent5">
                    <a:lumMod val="20000"/>
                    <a:lumOff val="80000"/>
                  </a:schemeClr>
                </a:solidFill>
                <a:effectLst>
                  <a:outerShdw blurRad="38100" dist="38100" dir="2700000" algn="tl">
                    <a:srgbClr val="000000"/>
                  </a:outerShdw>
                </a:effectLst>
              </a:rPr>
              <a:t>Coding</a:t>
            </a:r>
            <a:r>
              <a:rPr lang="bg-BG" dirty="0"/>
              <a:t> </a:t>
            </a:r>
            <a:r>
              <a:rPr lang="en-US" dirty="0"/>
              <a:t>is the process of writing the programming code (the source code)</a:t>
            </a:r>
            <a:endParaRPr lang="bg-BG" dirty="0"/>
          </a:p>
          <a:p>
            <a:pPr lvl="1">
              <a:spcBef>
                <a:spcPts val="800"/>
              </a:spcBef>
            </a:pPr>
            <a:r>
              <a:rPr lang="en-US" dirty="0"/>
              <a:t>The code strictly follows the design</a:t>
            </a:r>
          </a:p>
          <a:p>
            <a:pPr lvl="1">
              <a:spcBef>
                <a:spcPts val="800"/>
              </a:spcBef>
            </a:pPr>
            <a:r>
              <a:rPr lang="en-US" dirty="0"/>
              <a:t>Developers perform </a:t>
            </a:r>
            <a:r>
              <a:rPr lang="en-US" dirty="0">
                <a:solidFill>
                  <a:schemeClr val="accent5">
                    <a:lumMod val="20000"/>
                    <a:lumOff val="80000"/>
                  </a:schemeClr>
                </a:solidFill>
                <a:effectLst>
                  <a:outerShdw blurRad="38100" dist="38100" dir="2700000" algn="tl">
                    <a:srgbClr val="000000"/>
                  </a:outerShdw>
                </a:effectLst>
              </a:rPr>
              <a:t>internal method design</a:t>
            </a:r>
            <a:r>
              <a:rPr lang="en-US" dirty="0">
                <a:solidFill>
                  <a:schemeClr val="accent5">
                    <a:lumMod val="20000"/>
                    <a:lumOff val="80000"/>
                  </a:schemeClr>
                </a:solidFill>
              </a:rPr>
              <a:t> </a:t>
            </a:r>
            <a:r>
              <a:rPr lang="en-US" dirty="0"/>
              <a:t>as part of coding</a:t>
            </a:r>
          </a:p>
          <a:p>
            <a:pPr>
              <a:spcBef>
                <a:spcPts val="800"/>
              </a:spcBef>
            </a:pPr>
            <a:r>
              <a:rPr lang="en-US" dirty="0"/>
              <a:t>The </a:t>
            </a:r>
            <a:r>
              <a:rPr lang="en-US" dirty="0">
                <a:solidFill>
                  <a:schemeClr val="accent5">
                    <a:lumMod val="20000"/>
                    <a:lumOff val="80000"/>
                  </a:schemeClr>
                </a:solidFill>
                <a:effectLst>
                  <a:outerShdw blurRad="38100" dist="38100" dir="2700000" algn="tl">
                    <a:srgbClr val="000000"/>
                  </a:outerShdw>
                </a:effectLst>
              </a:rPr>
              <a:t>source code</a:t>
            </a:r>
            <a:r>
              <a:rPr lang="en-US" dirty="0">
                <a:solidFill>
                  <a:schemeClr val="accent5">
                    <a:lumMod val="20000"/>
                    <a:lumOff val="80000"/>
                  </a:schemeClr>
                </a:solidFill>
              </a:rPr>
              <a:t> </a:t>
            </a:r>
            <a:r>
              <a:rPr lang="en-US" dirty="0"/>
              <a:t>is the output of the software construction process</a:t>
            </a:r>
          </a:p>
          <a:p>
            <a:pPr lvl="1">
              <a:spcBef>
                <a:spcPts val="800"/>
              </a:spcBef>
            </a:pPr>
            <a:r>
              <a:rPr lang="en-US" dirty="0"/>
              <a:t>Written by developers</a:t>
            </a:r>
          </a:p>
          <a:p>
            <a:pPr lvl="1">
              <a:spcBef>
                <a:spcPts val="800"/>
              </a:spcBef>
            </a:pPr>
            <a:r>
              <a:rPr lang="en-US" dirty="0"/>
              <a:t>Can include unit tests</a:t>
            </a:r>
          </a:p>
        </p:txBody>
      </p:sp>
      <p:pic>
        <p:nvPicPr>
          <p:cNvPr id="40962" name="Picture 2" descr="http://ts1.mm.bing.net/images/thumbnail.aspx?q=1423449851076&amp;id=d6e53335479bd174e3f86d6a5a3ec721&amp;url=http%3a%2f%2fwww.host-reg.co.uk%2fcoding.jpg"/>
          <p:cNvPicPr>
            <a:picLocks noChangeAspect="1" noChangeArrowheads="1"/>
          </p:cNvPicPr>
          <p:nvPr/>
        </p:nvPicPr>
        <p:blipFill>
          <a:blip r:embed="rId2" cstate="print">
            <a:lum contrast="10000"/>
          </a:blip>
          <a:srcRect/>
          <a:stretch>
            <a:fillRect/>
          </a:stretch>
        </p:blipFill>
        <p:spPr bwMode="auto">
          <a:xfrm>
            <a:off x="7431404" y="4800600"/>
            <a:ext cx="1196342" cy="1622158"/>
          </a:xfrm>
          <a:prstGeom prst="roundRect">
            <a:avLst>
              <a:gd name="adj" fmla="val 11943"/>
            </a:avLst>
          </a:prstGeom>
          <a:noFill/>
          <a:ln w="12700">
            <a:solidFill>
              <a:schemeClr val="accent5">
                <a:lumMod val="40000"/>
                <a:lumOff val="60000"/>
                <a:alpha val="50000"/>
              </a:schemeClr>
            </a:solid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noFill/>
          <a:ln/>
          <a:effectLst/>
        </p:spPr>
        <p:txBody>
          <a:bodyPr lIns="92075" tIns="46038" rIns="92075" bIns="46038"/>
          <a:lstStyle/>
          <a:p>
            <a:r>
              <a:rPr lang="en-US" dirty="0"/>
              <a:t>Testing the Code</a:t>
            </a:r>
          </a:p>
        </p:txBody>
      </p:sp>
      <p:sp>
        <p:nvSpPr>
          <p:cNvPr id="524291" name="Rectangle 3"/>
          <p:cNvSpPr>
            <a:spLocks noGrp="1" noChangeArrowheads="1"/>
          </p:cNvSpPr>
          <p:nvPr>
            <p:ph type="body" idx="1"/>
          </p:nvPr>
        </p:nvSpPr>
        <p:spPr>
          <a:xfrm>
            <a:off x="228600" y="1066800"/>
            <a:ext cx="8686800" cy="5562600"/>
          </a:xfrm>
          <a:noFill/>
          <a:ln/>
          <a:effectLst/>
        </p:spPr>
        <p:txBody>
          <a:bodyPr/>
          <a:lstStyle/>
          <a:p>
            <a:r>
              <a:rPr lang="en-US" dirty="0">
                <a:solidFill>
                  <a:schemeClr val="accent5">
                    <a:lumMod val="20000"/>
                    <a:lumOff val="80000"/>
                  </a:schemeClr>
                </a:solidFill>
                <a:effectLst>
                  <a:outerShdw blurRad="38100" dist="38100" dir="2700000" algn="tl">
                    <a:srgbClr val="000000"/>
                  </a:outerShdw>
                </a:effectLst>
              </a:rPr>
              <a:t>Testing</a:t>
            </a:r>
            <a:r>
              <a:rPr lang="en-US" i="1" dirty="0"/>
              <a:t> </a:t>
            </a:r>
            <a:r>
              <a:rPr lang="en-US" dirty="0"/>
              <a:t>checks whether the developed software conforms to the requirements</a:t>
            </a:r>
            <a:endParaRPr lang="bg-BG" dirty="0"/>
          </a:p>
          <a:p>
            <a:pPr lvl="1"/>
            <a:r>
              <a:rPr lang="en-US" dirty="0"/>
              <a:t>Aims to identify defects (bugs)</a:t>
            </a:r>
          </a:p>
          <a:p>
            <a:r>
              <a:rPr lang="en-US" dirty="0"/>
              <a:t>Developers test the code after </a:t>
            </a:r>
            <a:r>
              <a:rPr lang="en-US" dirty="0" smtClean="0"/>
              <a:t>writing </a:t>
            </a:r>
            <a:r>
              <a:rPr lang="en-US" dirty="0"/>
              <a:t>it</a:t>
            </a:r>
          </a:p>
          <a:p>
            <a:pPr lvl="1"/>
            <a:r>
              <a:rPr lang="en-US" dirty="0"/>
              <a:t>At least run it to see the results</a:t>
            </a:r>
            <a:endParaRPr lang="bg-BG" dirty="0"/>
          </a:p>
          <a:p>
            <a:pPr lvl="1"/>
            <a:r>
              <a:rPr lang="en-US" dirty="0">
                <a:solidFill>
                  <a:schemeClr val="accent5">
                    <a:lumMod val="20000"/>
                    <a:lumOff val="80000"/>
                  </a:schemeClr>
                </a:solidFill>
                <a:effectLst>
                  <a:outerShdw blurRad="38100" dist="38100" dir="2700000" algn="tl">
                    <a:srgbClr val="000000"/>
                  </a:outerShdw>
                </a:effectLst>
              </a:rPr>
              <a:t>Unit testing</a:t>
            </a:r>
            <a:r>
              <a:rPr lang="en-US" dirty="0">
                <a:solidFill>
                  <a:schemeClr val="accent5">
                    <a:lumMod val="20000"/>
                    <a:lumOff val="80000"/>
                  </a:schemeClr>
                </a:solidFill>
              </a:rPr>
              <a:t> </a:t>
            </a:r>
            <a:r>
              <a:rPr lang="en-US" dirty="0"/>
              <a:t>is even better</a:t>
            </a:r>
          </a:p>
          <a:p>
            <a:pPr lvl="2"/>
            <a:r>
              <a:rPr lang="en-US" dirty="0"/>
              <a:t>Units tests can be repeated many times</a:t>
            </a:r>
          </a:p>
          <a:p>
            <a:r>
              <a:rPr lang="en-US" dirty="0"/>
              <a:t>System testing is done by QA engineers</a:t>
            </a:r>
          </a:p>
          <a:p>
            <a:pPr lvl="1"/>
            <a:r>
              <a:rPr lang="en-US" dirty="0"/>
              <a:t>Unit testing is done by developers</a:t>
            </a:r>
          </a:p>
        </p:txBody>
      </p:sp>
      <p:pic>
        <p:nvPicPr>
          <p:cNvPr id="39938" name="Picture 2" descr="http://www.lanzo.se/Datataker/datataker-filer/testing.jpeg"/>
          <p:cNvPicPr>
            <a:picLocks noChangeAspect="1" noChangeArrowheads="1"/>
          </p:cNvPicPr>
          <p:nvPr/>
        </p:nvPicPr>
        <p:blipFill>
          <a:blip r:embed="rId2" cstate="print"/>
          <a:srcRect/>
          <a:stretch>
            <a:fillRect/>
          </a:stretch>
        </p:blipFill>
        <p:spPr bwMode="auto">
          <a:xfrm>
            <a:off x="7281333" y="3581400"/>
            <a:ext cx="1405467" cy="1099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noFill/>
          <a:ln/>
          <a:effectLst/>
        </p:spPr>
        <p:txBody>
          <a:bodyPr lIns="92075" tIns="46038" rIns="92075" bIns="46038"/>
          <a:lstStyle/>
          <a:p>
            <a:r>
              <a:rPr lang="en-US" dirty="0"/>
              <a:t>Debugging</a:t>
            </a:r>
          </a:p>
        </p:txBody>
      </p:sp>
      <p:sp>
        <p:nvSpPr>
          <p:cNvPr id="525315" name="Rectangle 3"/>
          <p:cNvSpPr>
            <a:spLocks noGrp="1" noChangeArrowheads="1"/>
          </p:cNvSpPr>
          <p:nvPr>
            <p:ph type="body" idx="1"/>
          </p:nvPr>
        </p:nvSpPr>
        <p:spPr>
          <a:xfrm>
            <a:off x="228600" y="1066800"/>
            <a:ext cx="8686800" cy="5562600"/>
          </a:xfrm>
          <a:noFill/>
          <a:ln/>
          <a:effectLst/>
        </p:spPr>
        <p:txBody>
          <a:bodyPr/>
          <a:lstStyle/>
          <a:p>
            <a:r>
              <a:rPr lang="en-US" dirty="0">
                <a:solidFill>
                  <a:schemeClr val="accent5">
                    <a:lumMod val="20000"/>
                    <a:lumOff val="80000"/>
                  </a:schemeClr>
                </a:solidFill>
                <a:effectLst>
                  <a:outerShdw blurRad="38100" dist="38100" dir="2700000" algn="tl">
                    <a:srgbClr val="000000"/>
                  </a:outerShdw>
                </a:effectLst>
              </a:rPr>
              <a:t>Debugging</a:t>
            </a:r>
            <a:r>
              <a:rPr lang="bg-BG" dirty="0"/>
              <a:t> </a:t>
            </a:r>
            <a:r>
              <a:rPr lang="en-US" dirty="0"/>
              <a:t>aims to find the source of already identified defect and to fix it</a:t>
            </a:r>
          </a:p>
          <a:p>
            <a:pPr lvl="1"/>
            <a:r>
              <a:rPr lang="en-US" dirty="0"/>
              <a:t>Performed by developers</a:t>
            </a:r>
          </a:p>
          <a:p>
            <a:r>
              <a:rPr lang="en-US" dirty="0"/>
              <a:t>Steps in debugging:</a:t>
            </a:r>
          </a:p>
          <a:p>
            <a:pPr lvl="1"/>
            <a:r>
              <a:rPr lang="en-US" dirty="0"/>
              <a:t>Find the defect in the code</a:t>
            </a:r>
          </a:p>
          <a:p>
            <a:pPr lvl="2"/>
            <a:r>
              <a:rPr lang="en-US" dirty="0"/>
              <a:t>Identify the source of the problem</a:t>
            </a:r>
          </a:p>
          <a:p>
            <a:pPr lvl="2"/>
            <a:r>
              <a:rPr lang="en-US" dirty="0"/>
              <a:t>Identify the exact place in </a:t>
            </a:r>
            <a:r>
              <a:rPr lang="en-US" dirty="0" smtClean="0"/>
              <a:t>the code </a:t>
            </a:r>
            <a:r>
              <a:rPr lang="en-US" dirty="0"/>
              <a:t>causing it</a:t>
            </a:r>
          </a:p>
          <a:p>
            <a:pPr lvl="1"/>
            <a:r>
              <a:rPr lang="en-US" dirty="0"/>
              <a:t>Fix the defect</a:t>
            </a:r>
          </a:p>
          <a:p>
            <a:pPr lvl="1"/>
            <a:r>
              <a:rPr lang="en-US" dirty="0"/>
              <a:t>Test to check if the fix is </a:t>
            </a:r>
            <a:r>
              <a:rPr lang="en-US" dirty="0" smtClean="0"/>
              <a:t>working correctly</a:t>
            </a:r>
            <a:endParaRPr lang="en-US" dirty="0"/>
          </a:p>
        </p:txBody>
      </p:sp>
      <p:pic>
        <p:nvPicPr>
          <p:cNvPr id="38914" name="Picture 2" descr="http://z.about.com/d/paranormal/1/0/9/T/giant_bugs.jpg"/>
          <p:cNvPicPr>
            <a:picLocks noChangeAspect="1" noChangeArrowheads="1"/>
          </p:cNvPicPr>
          <p:nvPr/>
        </p:nvPicPr>
        <p:blipFill>
          <a:blip r:embed="rId2" cstate="print"/>
          <a:srcRect/>
          <a:stretch>
            <a:fillRect/>
          </a:stretch>
        </p:blipFill>
        <p:spPr bwMode="auto">
          <a:xfrm>
            <a:off x="6026231" y="2057400"/>
            <a:ext cx="2584369" cy="1591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noFill/>
          <a:ln/>
          <a:effectLst/>
        </p:spPr>
        <p:txBody>
          <a:bodyPr lIns="92075" tIns="46038" rIns="92075" bIns="46038"/>
          <a:lstStyle/>
          <a:p>
            <a:r>
              <a:rPr lang="en-US" sz="4200"/>
              <a:t>Integration</a:t>
            </a:r>
          </a:p>
        </p:txBody>
      </p:sp>
      <p:sp>
        <p:nvSpPr>
          <p:cNvPr id="526339" name="Rectangle 3"/>
          <p:cNvSpPr>
            <a:spLocks noGrp="1" noChangeArrowheads="1"/>
          </p:cNvSpPr>
          <p:nvPr>
            <p:ph type="body" idx="1"/>
          </p:nvPr>
        </p:nvSpPr>
        <p:spPr>
          <a:xfrm>
            <a:off x="228600" y="1143000"/>
            <a:ext cx="8686800" cy="5507038"/>
          </a:xfrm>
          <a:noFill/>
          <a:ln/>
          <a:effectLst/>
        </p:spPr>
        <p:txBody>
          <a:bodyPr/>
          <a:lstStyle/>
          <a:p>
            <a:pPr>
              <a:spcBef>
                <a:spcPts val="1200"/>
              </a:spcBef>
            </a:pPr>
            <a:r>
              <a:rPr lang="en-US" dirty="0">
                <a:solidFill>
                  <a:schemeClr val="accent5">
                    <a:lumMod val="20000"/>
                    <a:lumOff val="80000"/>
                  </a:schemeClr>
                </a:solidFill>
                <a:effectLst>
                  <a:outerShdw blurRad="38100" dist="38100" dir="2700000" algn="tl">
                    <a:srgbClr val="000000"/>
                  </a:outerShdw>
                </a:effectLst>
              </a:rPr>
              <a:t>Integration</a:t>
            </a:r>
            <a:r>
              <a:rPr lang="en-US" dirty="0"/>
              <a:t> is putting all pieces together</a:t>
            </a:r>
          </a:p>
          <a:p>
            <a:pPr lvl="1">
              <a:spcBef>
                <a:spcPts val="1200"/>
              </a:spcBef>
            </a:pPr>
            <a:r>
              <a:rPr lang="en-US" dirty="0"/>
              <a:t>Compile, run and deploy the modules as single system</a:t>
            </a:r>
          </a:p>
          <a:p>
            <a:pPr lvl="1">
              <a:spcBef>
                <a:spcPts val="1200"/>
              </a:spcBef>
            </a:pPr>
            <a:r>
              <a:rPr lang="en-US" dirty="0"/>
              <a:t>Test to identify defects</a:t>
            </a:r>
          </a:p>
          <a:p>
            <a:pPr>
              <a:spcBef>
                <a:spcPts val="1200"/>
              </a:spcBef>
            </a:pPr>
            <a:r>
              <a:rPr lang="en-US" dirty="0"/>
              <a:t>Integration strategies</a:t>
            </a:r>
          </a:p>
          <a:p>
            <a:pPr lvl="1">
              <a:spcBef>
                <a:spcPts val="1200"/>
              </a:spcBef>
            </a:pPr>
            <a:r>
              <a:rPr lang="en-US" dirty="0"/>
              <a:t>Big bang, top-down and </a:t>
            </a:r>
            <a:r>
              <a:rPr lang="en-US" dirty="0" smtClean="0"/>
              <a:t>		          bottom-up</a:t>
            </a:r>
            <a:endParaRPr lang="en-US" dirty="0"/>
          </a:p>
          <a:p>
            <a:pPr lvl="1">
              <a:spcBef>
                <a:spcPts val="1200"/>
              </a:spcBef>
            </a:pPr>
            <a:r>
              <a:rPr lang="en-US" dirty="0"/>
              <a:t>Continuous integration</a:t>
            </a:r>
          </a:p>
        </p:txBody>
      </p:sp>
      <p:pic>
        <p:nvPicPr>
          <p:cNvPr id="37890" name="Picture 2" descr="https://www.nmi.com/images/Graphic_Integration3.gif"/>
          <p:cNvPicPr>
            <a:picLocks noChangeAspect="1" noChangeArrowheads="1"/>
          </p:cNvPicPr>
          <p:nvPr/>
        </p:nvPicPr>
        <p:blipFill>
          <a:blip r:embed="rId2" cstate="print"/>
          <a:srcRect/>
          <a:stretch>
            <a:fillRect/>
          </a:stretch>
        </p:blipFill>
        <p:spPr bwMode="auto">
          <a:xfrm>
            <a:off x="5776522" y="2971800"/>
            <a:ext cx="2624527" cy="3250641"/>
          </a:xfrm>
          <a:prstGeom prst="roundRect">
            <a:avLst>
              <a:gd name="adj" fmla="val 11356"/>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noFill/>
          <a:ln/>
          <a:effectLst/>
        </p:spPr>
        <p:txBody>
          <a:bodyPr lIns="92075" tIns="46038" rIns="92075" bIns="46038"/>
          <a:lstStyle/>
          <a:p>
            <a:r>
              <a:rPr lang="en-US" sz="3800" dirty="0"/>
              <a:t>Coding != Software Engineering</a:t>
            </a:r>
          </a:p>
        </p:txBody>
      </p:sp>
      <p:sp>
        <p:nvSpPr>
          <p:cNvPr id="522243" name="Rectangle 3"/>
          <p:cNvSpPr>
            <a:spLocks noGrp="1" noChangeArrowheads="1"/>
          </p:cNvSpPr>
          <p:nvPr>
            <p:ph type="body" idx="1"/>
          </p:nvPr>
        </p:nvSpPr>
        <p:spPr>
          <a:xfrm>
            <a:off x="228600" y="990600"/>
            <a:ext cx="8686800" cy="5638800"/>
          </a:xfrm>
          <a:noFill/>
          <a:ln/>
          <a:effectLst/>
        </p:spPr>
        <p:txBody>
          <a:bodyPr/>
          <a:lstStyle/>
          <a:p>
            <a:pPr>
              <a:lnSpc>
                <a:spcPct val="100000"/>
              </a:lnSpc>
            </a:pPr>
            <a:r>
              <a:rPr lang="en-US" dirty="0"/>
              <a:t>Inexperienced developers consider coding the core of development</a:t>
            </a:r>
          </a:p>
          <a:p>
            <a:pPr lvl="1">
              <a:lnSpc>
                <a:spcPct val="100000"/>
              </a:lnSpc>
            </a:pPr>
            <a:r>
              <a:rPr lang="en-US" dirty="0"/>
              <a:t>In most projects coding is only </a:t>
            </a:r>
            <a:r>
              <a:rPr lang="en-US" dirty="0">
                <a:latin typeface="Consolas" pitchFamily="49" charset="0"/>
                <a:cs typeface="Consolas" pitchFamily="49" charset="0"/>
              </a:rPr>
              <a:t>20</a:t>
            </a:r>
            <a:r>
              <a:rPr lang="en-US" dirty="0"/>
              <a:t>% of the project activities!</a:t>
            </a:r>
          </a:p>
          <a:p>
            <a:pPr lvl="1">
              <a:lnSpc>
                <a:spcPct val="100000"/>
              </a:lnSpc>
            </a:pPr>
            <a:r>
              <a:rPr lang="en-US" dirty="0"/>
              <a:t>The important decisions are taken during the requirements analysis and design</a:t>
            </a:r>
          </a:p>
          <a:p>
            <a:pPr lvl="1">
              <a:lnSpc>
                <a:spcPct val="100000"/>
              </a:lnSpc>
            </a:pPr>
            <a:r>
              <a:rPr lang="en-US" dirty="0"/>
              <a:t>Documentation, testing, integration, maintenance, etc. are often disparaged</a:t>
            </a:r>
          </a:p>
          <a:p>
            <a:pPr>
              <a:lnSpc>
                <a:spcPct val="100000"/>
              </a:lnSpc>
            </a:pPr>
            <a:r>
              <a:rPr lang="en-US" dirty="0"/>
              <a:t>Software engineering is not just coding!</a:t>
            </a:r>
          </a:p>
          <a:p>
            <a:pPr lvl="1">
              <a:lnSpc>
                <a:spcPct val="100000"/>
              </a:lnSpc>
            </a:pPr>
            <a:r>
              <a:rPr lang="en-US" dirty="0">
                <a:solidFill>
                  <a:schemeClr val="accent5">
                    <a:lumMod val="20000"/>
                    <a:lumOff val="80000"/>
                  </a:schemeClr>
                </a:solidFill>
                <a:effectLst>
                  <a:outerShdw blurRad="38100" dist="38100" dir="2700000" algn="tl">
                    <a:srgbClr val="000000"/>
                  </a:outerShdw>
                </a:effectLst>
              </a:rPr>
              <a:t>Programmer</a:t>
            </a:r>
            <a:r>
              <a:rPr lang="en-US" dirty="0">
                <a:solidFill>
                  <a:schemeClr val="accent5">
                    <a:lumMod val="20000"/>
                    <a:lumOff val="80000"/>
                  </a:schemeClr>
                </a:solidFill>
              </a:rPr>
              <a:t> </a:t>
            </a:r>
            <a:r>
              <a:rPr lang="en-US" dirty="0"/>
              <a:t>!= </a:t>
            </a:r>
            <a:r>
              <a:rPr lang="en-US" dirty="0">
                <a:solidFill>
                  <a:schemeClr val="accent5">
                    <a:lumMod val="20000"/>
                    <a:lumOff val="80000"/>
                  </a:schemeClr>
                </a:solidFill>
                <a:effectLst>
                  <a:outerShdw blurRad="38100" dist="38100" dir="2700000" algn="tl">
                    <a:srgbClr val="000000"/>
                  </a:outerShdw>
                </a:effectLst>
              </a:rPr>
              <a:t>software engineer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mideastsolutions.com/images/software_method.gif"/>
          <p:cNvPicPr>
            <a:picLocks noChangeAspect="1" noChangeArrowheads="1"/>
          </p:cNvPicPr>
          <p:nvPr/>
        </p:nvPicPr>
        <p:blipFill>
          <a:blip r:embed="rId3" cstate="print"/>
          <a:srcRect/>
          <a:stretch>
            <a:fillRect/>
          </a:stretch>
        </p:blipFill>
        <p:spPr bwMode="auto">
          <a:xfrm>
            <a:off x="2895600" y="1059364"/>
            <a:ext cx="3207832" cy="3207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92546" name="Rectangle 2"/>
          <p:cNvSpPr>
            <a:spLocks noGrp="1" noChangeArrowheads="1"/>
          </p:cNvSpPr>
          <p:nvPr>
            <p:ph type="ctrTitle"/>
          </p:nvPr>
        </p:nvSpPr>
        <p:spPr>
          <a:xfrm>
            <a:off x="1228725" y="4572000"/>
            <a:ext cx="6543676" cy="1717674"/>
          </a:xfrm>
        </p:spPr>
        <p:txBody>
          <a:bodyPr/>
          <a:lstStyle/>
          <a:p>
            <a:pPr>
              <a:lnSpc>
                <a:spcPct val="100000"/>
              </a:lnSpc>
              <a:spcBef>
                <a:spcPct val="40000"/>
              </a:spcBef>
            </a:pPr>
            <a:r>
              <a:rPr lang="en-US" dirty="0"/>
              <a:t>Software Verification and Testing</a:t>
            </a:r>
            <a:endParaRPr lang="bg-BG"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noFill/>
          <a:ln/>
          <a:effectLst/>
        </p:spPr>
        <p:txBody>
          <a:bodyPr lIns="92075" tIns="46038" rIns="92075" bIns="46038"/>
          <a:lstStyle/>
          <a:p>
            <a:r>
              <a:rPr lang="en-US" dirty="0"/>
              <a:t>Software Verification</a:t>
            </a:r>
          </a:p>
        </p:txBody>
      </p:sp>
      <p:sp>
        <p:nvSpPr>
          <p:cNvPr id="494595" name="Rectangle 3"/>
          <p:cNvSpPr>
            <a:spLocks noGrp="1" noChangeArrowheads="1"/>
          </p:cNvSpPr>
          <p:nvPr>
            <p:ph type="body" idx="1"/>
          </p:nvPr>
        </p:nvSpPr>
        <p:spPr>
          <a:noFill/>
          <a:ln/>
          <a:effectLst/>
        </p:spPr>
        <p:txBody>
          <a:bodyPr/>
          <a:lstStyle/>
          <a:p>
            <a:pPr>
              <a:lnSpc>
                <a:spcPct val="100000"/>
              </a:lnSpc>
            </a:pPr>
            <a:r>
              <a:rPr lang="en-US" sz="3000" dirty="0"/>
              <a:t>What is </a:t>
            </a:r>
            <a:r>
              <a:rPr lang="en-US" sz="3000" dirty="0">
                <a:solidFill>
                  <a:schemeClr val="accent5">
                    <a:lumMod val="20000"/>
                    <a:lumOff val="80000"/>
                  </a:schemeClr>
                </a:solidFill>
                <a:effectLst>
                  <a:outerShdw blurRad="38100" dist="38100" dir="2700000" algn="tl">
                    <a:srgbClr val="000000"/>
                  </a:outerShdw>
                </a:effectLst>
              </a:rPr>
              <a:t>software verification</a:t>
            </a:r>
            <a:r>
              <a:rPr lang="en-US" sz="3000" dirty="0"/>
              <a:t>?</a:t>
            </a:r>
          </a:p>
          <a:p>
            <a:pPr lvl="1">
              <a:lnSpc>
                <a:spcPct val="100000"/>
              </a:lnSpc>
            </a:pPr>
            <a:r>
              <a:rPr lang="en-US" sz="2800" dirty="0"/>
              <a:t>It checks whether the developed software conforms to the requirements</a:t>
            </a:r>
          </a:p>
          <a:p>
            <a:pPr lvl="1">
              <a:lnSpc>
                <a:spcPct val="100000"/>
              </a:lnSpc>
            </a:pPr>
            <a:r>
              <a:rPr lang="en-US" sz="2800" dirty="0"/>
              <a:t>Performed by the Software Quality Assurance Engineers (</a:t>
            </a:r>
            <a:r>
              <a:rPr lang="en-US" sz="2800" dirty="0" smtClean="0"/>
              <a:t>QA engineers)</a:t>
            </a:r>
            <a:endParaRPr lang="en-US" sz="2800" dirty="0"/>
          </a:p>
          <a:p>
            <a:pPr>
              <a:lnSpc>
                <a:spcPct val="100000"/>
              </a:lnSpc>
            </a:pPr>
            <a:r>
              <a:rPr lang="en-US" sz="3000" dirty="0"/>
              <a:t>Two approaches:</a:t>
            </a:r>
          </a:p>
          <a:p>
            <a:pPr lvl="1">
              <a:lnSpc>
                <a:spcPct val="100000"/>
              </a:lnSpc>
            </a:pPr>
            <a:r>
              <a:rPr lang="en-US" sz="2800" dirty="0"/>
              <a:t>Formal </a:t>
            </a:r>
            <a:r>
              <a:rPr lang="en-US" sz="2800" dirty="0">
                <a:solidFill>
                  <a:schemeClr val="accent5">
                    <a:lumMod val="20000"/>
                    <a:lumOff val="80000"/>
                  </a:schemeClr>
                </a:solidFill>
                <a:effectLst>
                  <a:outerShdw blurRad="38100" dist="38100" dir="2700000" algn="tl">
                    <a:srgbClr val="000000"/>
                  </a:outerShdw>
                </a:effectLst>
              </a:rPr>
              <a:t>reviews</a:t>
            </a:r>
            <a:r>
              <a:rPr lang="en-US" sz="2800" dirty="0"/>
              <a:t> and </a:t>
            </a:r>
            <a:r>
              <a:rPr lang="en-US" sz="2800" dirty="0">
                <a:solidFill>
                  <a:schemeClr val="accent5">
                    <a:lumMod val="20000"/>
                    <a:lumOff val="80000"/>
                  </a:schemeClr>
                </a:solidFill>
                <a:effectLst>
                  <a:outerShdw blurRad="38100" dist="38100" dir="2700000" algn="tl">
                    <a:srgbClr val="000000"/>
                  </a:outerShdw>
                </a:effectLst>
              </a:rPr>
              <a:t>inspections</a:t>
            </a:r>
          </a:p>
          <a:p>
            <a:pPr lvl="1">
              <a:lnSpc>
                <a:spcPct val="100000"/>
              </a:lnSpc>
            </a:pPr>
            <a:r>
              <a:rPr lang="en-US" sz="2800" dirty="0"/>
              <a:t>Different kinds of </a:t>
            </a:r>
            <a:r>
              <a:rPr lang="en-US" sz="2800" dirty="0">
                <a:solidFill>
                  <a:schemeClr val="accent5">
                    <a:lumMod val="20000"/>
                    <a:lumOff val="80000"/>
                  </a:schemeClr>
                </a:solidFill>
                <a:effectLst>
                  <a:outerShdw blurRad="38100" dist="38100" dir="2700000" algn="tl">
                    <a:srgbClr val="000000"/>
                  </a:outerShdw>
                </a:effectLst>
              </a:rPr>
              <a:t>testing</a:t>
            </a:r>
          </a:p>
          <a:p>
            <a:pPr>
              <a:lnSpc>
                <a:spcPct val="100000"/>
              </a:lnSpc>
            </a:pPr>
            <a:r>
              <a:rPr lang="en-US" sz="3000" dirty="0"/>
              <a:t>Cannot certify absence of defects!</a:t>
            </a:r>
          </a:p>
          <a:p>
            <a:pPr lvl="1">
              <a:lnSpc>
                <a:spcPct val="100000"/>
              </a:lnSpc>
            </a:pPr>
            <a:r>
              <a:rPr lang="en-US" sz="2800" dirty="0"/>
              <a:t>Can only decrease their rates</a:t>
            </a:r>
          </a:p>
        </p:txBody>
      </p:sp>
      <p:pic>
        <p:nvPicPr>
          <p:cNvPr id="33794" name="Picture 2" descr="http://www.xmarter.com/images/qa.jpg"/>
          <p:cNvPicPr>
            <a:picLocks noChangeAspect="1" noChangeArrowheads="1"/>
          </p:cNvPicPr>
          <p:nvPr/>
        </p:nvPicPr>
        <p:blipFill>
          <a:blip r:embed="rId2" cstate="print"/>
          <a:srcRect/>
          <a:stretch>
            <a:fillRect/>
          </a:stretch>
        </p:blipFill>
        <p:spPr bwMode="auto">
          <a:xfrm>
            <a:off x="6705600" y="4343400"/>
            <a:ext cx="1905000" cy="2066925"/>
          </a:xfrm>
          <a:prstGeom prst="roundRect">
            <a:avLst>
              <a:gd name="adj" fmla="val 6645"/>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noFill/>
          <a:ln/>
          <a:effectLst/>
        </p:spPr>
        <p:txBody>
          <a:bodyPr lIns="92075" tIns="46038" rIns="92075" bIns="46038"/>
          <a:lstStyle/>
          <a:p>
            <a:r>
              <a:rPr lang="en-US"/>
              <a:t>Software Testing</a:t>
            </a:r>
          </a:p>
        </p:txBody>
      </p:sp>
      <p:sp>
        <p:nvSpPr>
          <p:cNvPr id="495619" name="Rectangle 3"/>
          <p:cNvSpPr>
            <a:spLocks noGrp="1" noChangeArrowheads="1"/>
          </p:cNvSpPr>
          <p:nvPr>
            <p:ph type="body" idx="1"/>
          </p:nvPr>
        </p:nvSpPr>
        <p:spPr>
          <a:noFill/>
          <a:ln/>
          <a:effectLst/>
        </p:spPr>
        <p:txBody>
          <a:bodyPr/>
          <a:lstStyle/>
          <a:p>
            <a:r>
              <a:rPr lang="en-US" dirty="0">
                <a:solidFill>
                  <a:schemeClr val="accent5">
                    <a:lumMod val="20000"/>
                    <a:lumOff val="80000"/>
                  </a:schemeClr>
                </a:solidFill>
                <a:effectLst>
                  <a:outerShdw blurRad="38100" dist="38100" dir="2700000" algn="tl">
                    <a:srgbClr val="000000"/>
                  </a:outerShdw>
                </a:effectLst>
              </a:rPr>
              <a:t>Testing</a:t>
            </a:r>
            <a:r>
              <a:rPr lang="en-US" i="1" dirty="0"/>
              <a:t> </a:t>
            </a:r>
            <a:r>
              <a:rPr lang="en-US" dirty="0"/>
              <a:t>checks whether the developed software conforms to the requirements</a:t>
            </a:r>
            <a:endParaRPr lang="bg-BG" i="1" dirty="0"/>
          </a:p>
          <a:p>
            <a:r>
              <a:rPr lang="en-US" dirty="0"/>
              <a:t>Testing aims to find defects (bugs)</a:t>
            </a:r>
            <a:endParaRPr lang="bg-BG" dirty="0"/>
          </a:p>
          <a:p>
            <a:pPr lvl="1"/>
            <a:r>
              <a:rPr lang="bg-BG" dirty="0">
                <a:solidFill>
                  <a:schemeClr val="accent5">
                    <a:lumMod val="20000"/>
                    <a:lumOff val="80000"/>
                  </a:schemeClr>
                </a:solidFill>
              </a:rPr>
              <a:t>Black-box</a:t>
            </a:r>
            <a:r>
              <a:rPr lang="bg-BG" dirty="0"/>
              <a:t> </a:t>
            </a:r>
            <a:r>
              <a:rPr lang="en-US" dirty="0"/>
              <a:t>and</a:t>
            </a:r>
            <a:r>
              <a:rPr lang="bg-BG" dirty="0"/>
              <a:t> </a:t>
            </a:r>
            <a:r>
              <a:rPr lang="bg-BG" dirty="0">
                <a:solidFill>
                  <a:schemeClr val="accent5">
                    <a:lumMod val="20000"/>
                    <a:lumOff val="80000"/>
                  </a:schemeClr>
                </a:solidFill>
              </a:rPr>
              <a:t>white-box</a:t>
            </a:r>
            <a:r>
              <a:rPr lang="bg-BG" dirty="0"/>
              <a:t> </a:t>
            </a:r>
            <a:r>
              <a:rPr lang="en-US" dirty="0"/>
              <a:t>tests</a:t>
            </a:r>
            <a:endParaRPr lang="bg-BG" dirty="0"/>
          </a:p>
          <a:p>
            <a:pPr lvl="1"/>
            <a:r>
              <a:rPr lang="en-US" dirty="0"/>
              <a:t>Unit tests, integration tests, system tests, acceptance tests</a:t>
            </a:r>
          </a:p>
          <a:p>
            <a:pPr lvl="1"/>
            <a:r>
              <a:rPr lang="en-US" dirty="0"/>
              <a:t>Stress tests, load tests, regression tests</a:t>
            </a:r>
          </a:p>
          <a:p>
            <a:pPr lvl="1"/>
            <a:r>
              <a:rPr lang="en-US" dirty="0"/>
              <a:t>Tester engineers can use automated test tools </a:t>
            </a:r>
            <a:r>
              <a:rPr lang="en-US" dirty="0">
                <a:sym typeface="Wingdings" pitchFamily="2" charset="2"/>
              </a:rPr>
              <a:t>to record and execute tests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highrely.com/assets/Software_Test_Web.jpg"/>
          <p:cNvPicPr>
            <a:picLocks noChangeAspect="1" noChangeArrowheads="1"/>
          </p:cNvPicPr>
          <p:nvPr/>
        </p:nvPicPr>
        <p:blipFill>
          <a:blip r:embed="rId3" cstate="print"/>
          <a:srcRect/>
          <a:stretch>
            <a:fillRect/>
          </a:stretch>
        </p:blipFill>
        <p:spPr bwMode="auto">
          <a:xfrm>
            <a:off x="1600200" y="1295400"/>
            <a:ext cx="5867400" cy="2832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4898" name="Rectangle 2"/>
          <p:cNvSpPr>
            <a:spLocks noGrp="1" noChangeArrowheads="1"/>
          </p:cNvSpPr>
          <p:nvPr>
            <p:ph type="ctrTitle"/>
          </p:nvPr>
        </p:nvSpPr>
        <p:spPr>
          <a:xfrm>
            <a:off x="573592" y="4724400"/>
            <a:ext cx="7932738" cy="757912"/>
          </a:xfrm>
        </p:spPr>
        <p:txBody>
          <a:bodyPr/>
          <a:lstStyle/>
          <a:p>
            <a:pPr>
              <a:lnSpc>
                <a:spcPct val="100000"/>
              </a:lnSpc>
              <a:spcBef>
                <a:spcPct val="40000"/>
              </a:spcBef>
            </a:pPr>
            <a:r>
              <a:rPr lang="en-US" dirty="0"/>
              <a:t>Software Engineering</a:t>
            </a:r>
            <a:endParaRPr lang="bg-BG" dirty="0"/>
          </a:p>
        </p:txBody>
      </p:sp>
      <p:sp>
        <p:nvSpPr>
          <p:cNvPr id="464899" name="Rectangle 3"/>
          <p:cNvSpPr>
            <a:spLocks noChangeArrowheads="1"/>
          </p:cNvSpPr>
          <p:nvPr/>
        </p:nvSpPr>
        <p:spPr bwMode="auto">
          <a:xfrm>
            <a:off x="735518" y="5634712"/>
            <a:ext cx="7610474" cy="430887"/>
          </a:xfrm>
          <a:prstGeom prst="rect">
            <a:avLst/>
          </a:prstGeom>
          <a:noFill/>
          <a:ln w="9525">
            <a:noFill/>
            <a:miter lim="800000"/>
            <a:headEnd/>
            <a:tailEnd/>
          </a:ln>
          <a:effectLst/>
        </p:spPr>
        <p:txBody>
          <a:bodyPr wrap="square" lIns="0" tIns="0" rIns="0" bIns="0" anchor="b">
            <a:spAutoFit/>
          </a:bodyPr>
          <a:lstStyle/>
          <a:p>
            <a:pPr algn="ctr" eaLnBrk="0" hangingPunct="0">
              <a:lnSpc>
                <a:spcPct val="100000"/>
              </a:lnSpc>
              <a:spcBef>
                <a:spcPct val="20000"/>
              </a:spcBef>
              <a:buClr>
                <a:schemeClr val="accent5">
                  <a:lumMod val="40000"/>
                  <a:lumOff val="60000"/>
                </a:schemeClr>
              </a:buClr>
              <a:buSzPct val="70000"/>
            </a:pPr>
            <a:r>
              <a:rPr lang="en-US" sz="2800" b="1" dirty="0" smtClean="0">
                <a:solidFill>
                  <a:srgbClr val="FAF7C8"/>
                </a:solidFill>
                <a:effectLst>
                  <a:outerShdw blurRad="38100" dist="38100" dir="2700000" algn="tl">
                    <a:srgbClr val="000000">
                      <a:alpha val="43137"/>
                    </a:srgbClr>
                  </a:outerShdw>
                </a:effectLst>
                <a:latin typeface="+mn-lt"/>
              </a:rPr>
              <a:t>Requirements, Design, Construction, Testing</a:t>
            </a:r>
            <a:endParaRPr lang="bg-BG" sz="2800" b="1" dirty="0" smtClean="0">
              <a:solidFill>
                <a:srgbClr val="FAF7C8"/>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a:t>Software Testing Process</a:t>
            </a:r>
          </a:p>
        </p:txBody>
      </p:sp>
      <p:sp>
        <p:nvSpPr>
          <p:cNvPr id="527363" name="Rectangle 3"/>
          <p:cNvSpPr>
            <a:spLocks noGrp="1" noChangeArrowheads="1"/>
          </p:cNvSpPr>
          <p:nvPr>
            <p:ph type="body" idx="1"/>
          </p:nvPr>
        </p:nvSpPr>
        <p:spPr/>
        <p:txBody>
          <a:bodyPr/>
          <a:lstStyle/>
          <a:p>
            <a:pPr>
              <a:lnSpc>
                <a:spcPct val="100000"/>
              </a:lnSpc>
            </a:pPr>
            <a:r>
              <a:rPr lang="en-US" dirty="0"/>
              <a:t>Test planning</a:t>
            </a:r>
          </a:p>
          <a:p>
            <a:pPr lvl="1">
              <a:lnSpc>
                <a:spcPct val="100000"/>
              </a:lnSpc>
            </a:pPr>
            <a:r>
              <a:rPr lang="en-US" dirty="0"/>
              <a:t>Establish test strategy and test plan</a:t>
            </a:r>
          </a:p>
          <a:p>
            <a:pPr lvl="1">
              <a:lnSpc>
                <a:spcPct val="100000"/>
              </a:lnSpc>
            </a:pPr>
            <a:r>
              <a:rPr lang="en-US" dirty="0"/>
              <a:t>During requirements and design phases</a:t>
            </a:r>
          </a:p>
          <a:p>
            <a:pPr>
              <a:lnSpc>
                <a:spcPct val="100000"/>
              </a:lnSpc>
            </a:pPr>
            <a:r>
              <a:rPr lang="en-US" dirty="0"/>
              <a:t>Test development</a:t>
            </a:r>
          </a:p>
          <a:p>
            <a:pPr lvl="1">
              <a:lnSpc>
                <a:spcPct val="100000"/>
              </a:lnSpc>
            </a:pPr>
            <a:r>
              <a:rPr lang="en-US" dirty="0"/>
              <a:t>Test procedures, test scenarios, </a:t>
            </a:r>
            <a:r>
              <a:rPr lang="en-US" dirty="0" smtClean="0"/>
              <a:t>			 test </a:t>
            </a:r>
            <a:r>
              <a:rPr lang="en-US" dirty="0"/>
              <a:t>cases, test scripts</a:t>
            </a:r>
          </a:p>
          <a:p>
            <a:pPr>
              <a:lnSpc>
                <a:spcPct val="100000"/>
              </a:lnSpc>
            </a:pPr>
            <a:r>
              <a:rPr lang="en-US" dirty="0"/>
              <a:t>Test execution</a:t>
            </a:r>
          </a:p>
          <a:p>
            <a:pPr>
              <a:lnSpc>
                <a:spcPct val="100000"/>
              </a:lnSpc>
            </a:pPr>
            <a:r>
              <a:rPr lang="en-US" dirty="0"/>
              <a:t>Test reporting</a:t>
            </a:r>
          </a:p>
          <a:p>
            <a:pPr>
              <a:lnSpc>
                <a:spcPct val="100000"/>
              </a:lnSpc>
            </a:pPr>
            <a:r>
              <a:rPr lang="en-US" dirty="0"/>
              <a:t>Retesting the defects</a:t>
            </a:r>
          </a:p>
        </p:txBody>
      </p:sp>
      <p:pic>
        <p:nvPicPr>
          <p:cNvPr id="31746" name="Picture 2" descr="http://www.mmbaustin.org/scripts/images/stories/Process_Testing%20Samples_5.jpg"/>
          <p:cNvPicPr>
            <a:picLocks noChangeAspect="1" noChangeArrowheads="1"/>
          </p:cNvPicPr>
          <p:nvPr/>
        </p:nvPicPr>
        <p:blipFill>
          <a:blip r:embed="rId2" cstate="print"/>
          <a:srcRect/>
          <a:stretch>
            <a:fillRect/>
          </a:stretch>
        </p:blipFill>
        <p:spPr bwMode="auto">
          <a:xfrm>
            <a:off x="6585290" y="3657600"/>
            <a:ext cx="2018374" cy="2686050"/>
          </a:xfrm>
          <a:prstGeom prst="roundRect">
            <a:avLst>
              <a:gd name="adj" fmla="val 6162"/>
            </a:avLst>
          </a:prstGeom>
          <a:noFill/>
          <a:ln w="12700">
            <a:solidFill>
              <a:srgbClr val="34664C">
                <a:alpha val="49804"/>
              </a:srgbClr>
            </a:solid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t>Test Plan and Test Cases</a:t>
            </a:r>
          </a:p>
        </p:txBody>
      </p:sp>
      <p:sp>
        <p:nvSpPr>
          <p:cNvPr id="496643" name="Rectangle 3"/>
          <p:cNvSpPr>
            <a:spLocks noGrp="1" noChangeArrowheads="1"/>
          </p:cNvSpPr>
          <p:nvPr>
            <p:ph type="body" idx="1"/>
          </p:nvPr>
        </p:nvSpPr>
        <p:spPr>
          <a:xfrm>
            <a:off x="323850" y="1219200"/>
            <a:ext cx="8496300" cy="5378450"/>
          </a:xfrm>
        </p:spPr>
        <p:txBody>
          <a:bodyPr/>
          <a:lstStyle/>
          <a:p>
            <a:r>
              <a:rPr lang="en-US" dirty="0"/>
              <a:t>The </a:t>
            </a:r>
            <a:r>
              <a:rPr lang="en-US" dirty="0">
                <a:solidFill>
                  <a:schemeClr val="accent5">
                    <a:lumMod val="20000"/>
                    <a:lumOff val="80000"/>
                  </a:schemeClr>
                </a:solidFill>
                <a:effectLst>
                  <a:outerShdw blurRad="38100" dist="38100" dir="2700000" algn="tl">
                    <a:srgbClr val="000000"/>
                  </a:outerShdw>
                </a:effectLst>
              </a:rPr>
              <a:t>test plan</a:t>
            </a:r>
            <a:r>
              <a:rPr lang="en-US" dirty="0">
                <a:solidFill>
                  <a:schemeClr val="accent5">
                    <a:lumMod val="20000"/>
                    <a:lumOff val="80000"/>
                  </a:schemeClr>
                </a:solidFill>
              </a:rPr>
              <a:t> </a:t>
            </a:r>
            <a:r>
              <a:rPr lang="en-US" dirty="0"/>
              <a:t>is a formal document that describes how tests will be performed</a:t>
            </a:r>
          </a:p>
          <a:p>
            <a:pPr lvl="1"/>
            <a:r>
              <a:rPr lang="en-US" dirty="0"/>
              <a:t>List of test activities to be performed to ensure meeting the requirements</a:t>
            </a:r>
          </a:p>
          <a:p>
            <a:pPr lvl="1"/>
            <a:r>
              <a:rPr lang="en-US" dirty="0"/>
              <a:t>Features to be tested, testing approach, schedule, acceptance criteria</a:t>
            </a:r>
          </a:p>
          <a:p>
            <a:r>
              <a:rPr lang="en-US" dirty="0"/>
              <a:t>Test scenarios and test cases</a:t>
            </a:r>
          </a:p>
          <a:p>
            <a:pPr lvl="1"/>
            <a:r>
              <a:rPr lang="en-US" dirty="0">
                <a:solidFill>
                  <a:schemeClr val="accent5">
                    <a:lumMod val="20000"/>
                    <a:lumOff val="80000"/>
                  </a:schemeClr>
                </a:solidFill>
                <a:effectLst>
                  <a:outerShdw blurRad="38100" dist="38100" dir="2700000" algn="tl">
                    <a:srgbClr val="000000"/>
                  </a:outerShdw>
                </a:effectLst>
              </a:rPr>
              <a:t>Test scenarios</a:t>
            </a:r>
            <a:r>
              <a:rPr lang="en-US" dirty="0">
                <a:solidFill>
                  <a:schemeClr val="accent5">
                    <a:lumMod val="20000"/>
                    <a:lumOff val="80000"/>
                  </a:schemeClr>
                </a:solidFill>
              </a:rPr>
              <a:t> </a:t>
            </a:r>
            <a:r>
              <a:rPr lang="en-US" dirty="0"/>
              <a:t>– stories to be tested</a:t>
            </a:r>
          </a:p>
          <a:p>
            <a:pPr lvl="1"/>
            <a:r>
              <a:rPr lang="en-US" dirty="0">
                <a:solidFill>
                  <a:schemeClr val="accent5">
                    <a:lumMod val="20000"/>
                    <a:lumOff val="80000"/>
                  </a:schemeClr>
                </a:solidFill>
                <a:effectLst>
                  <a:outerShdw blurRad="38100" dist="38100" dir="2700000" algn="tl">
                    <a:srgbClr val="000000"/>
                  </a:outerShdw>
                </a:effectLst>
              </a:rPr>
              <a:t>Test cases</a:t>
            </a:r>
            <a:r>
              <a:rPr lang="en-US" dirty="0">
                <a:solidFill>
                  <a:schemeClr val="accent5">
                    <a:lumMod val="20000"/>
                    <a:lumOff val="80000"/>
                  </a:schemeClr>
                </a:solidFill>
              </a:rPr>
              <a:t> </a:t>
            </a:r>
            <a:r>
              <a:rPr lang="en-US" dirty="0"/>
              <a:t>– tests of single function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ctrTitle"/>
          </p:nvPr>
        </p:nvSpPr>
        <p:spPr>
          <a:xfrm>
            <a:off x="1000126" y="4689476"/>
            <a:ext cx="7153274" cy="796924"/>
          </a:xfrm>
        </p:spPr>
        <p:txBody>
          <a:bodyPr/>
          <a:lstStyle/>
          <a:p>
            <a:pPr>
              <a:lnSpc>
                <a:spcPct val="100000"/>
              </a:lnSpc>
              <a:spcBef>
                <a:spcPct val="40000"/>
              </a:spcBef>
            </a:pPr>
            <a:r>
              <a:rPr lang="en-US" dirty="0"/>
              <a:t>Test Plans and Test </a:t>
            </a:r>
            <a:r>
              <a:rPr lang="en-US" dirty="0" smtClean="0"/>
              <a:t>Cases</a:t>
            </a:r>
            <a:endParaRPr lang="bg-BG" dirty="0"/>
          </a:p>
        </p:txBody>
      </p:sp>
      <p:sp>
        <p:nvSpPr>
          <p:cNvPr id="3" name="Subtitle 2"/>
          <p:cNvSpPr>
            <a:spLocks noGrp="1"/>
          </p:cNvSpPr>
          <p:nvPr>
            <p:ph type="subTitle" idx="1"/>
          </p:nvPr>
        </p:nvSpPr>
        <p:spPr>
          <a:xfrm>
            <a:off x="467248" y="5526880"/>
            <a:ext cx="8229600" cy="569120"/>
          </a:xfrm>
        </p:spPr>
        <p:txBody>
          <a:bodyPr/>
          <a:lstStyle/>
          <a:p>
            <a:r>
              <a:rPr lang="en-US" dirty="0" smtClean="0"/>
              <a:t>Live Demo</a:t>
            </a:r>
            <a:endParaRPr lang="en-US" dirty="0"/>
          </a:p>
        </p:txBody>
      </p:sp>
      <p:pic>
        <p:nvPicPr>
          <p:cNvPr id="29698" name="Picture 2" descr="http://www.revolutionprep.com/img/plan.jpg"/>
          <p:cNvPicPr>
            <a:picLocks noChangeAspect="1" noChangeArrowheads="1"/>
          </p:cNvPicPr>
          <p:nvPr/>
        </p:nvPicPr>
        <p:blipFill>
          <a:blip r:embed="rId3" cstate="print"/>
          <a:srcRect l="1905" t="1634" r="1802" b="2620"/>
          <a:stretch>
            <a:fillRect/>
          </a:stretch>
        </p:blipFill>
        <p:spPr bwMode="auto">
          <a:xfrm>
            <a:off x="1447800" y="1371600"/>
            <a:ext cx="2819400" cy="2819400"/>
          </a:xfrm>
          <a:prstGeom prst="roundRect">
            <a:avLst>
              <a:gd name="adj" fmla="val 4610"/>
            </a:avLst>
          </a:prstGeom>
          <a:noFill/>
          <a:ln w="6350">
            <a:solidFill>
              <a:schemeClr val="accent5">
                <a:lumMod val="40000"/>
                <a:lumOff val="60000"/>
                <a:alpha val="50000"/>
              </a:schemeClr>
            </a:solidFill>
          </a:ln>
        </p:spPr>
      </p:pic>
      <p:pic>
        <p:nvPicPr>
          <p:cNvPr id="29700" name="Picture 4" descr="https://www.ncsbn.org/images/pic2010_NNAAP_Test_Plan.jpg"/>
          <p:cNvPicPr>
            <a:picLocks noChangeAspect="1" noChangeArrowheads="1"/>
          </p:cNvPicPr>
          <p:nvPr/>
        </p:nvPicPr>
        <p:blipFill>
          <a:blip r:embed="rId4" cstate="print"/>
          <a:srcRect/>
          <a:stretch>
            <a:fillRect/>
          </a:stretch>
        </p:blipFill>
        <p:spPr bwMode="auto">
          <a:xfrm>
            <a:off x="4876800" y="1371600"/>
            <a:ext cx="2819400" cy="2819400"/>
          </a:xfrm>
          <a:prstGeom prst="roundRect">
            <a:avLst>
              <a:gd name="adj" fmla="val 4610"/>
            </a:avLst>
          </a:prstGeom>
          <a:noFill/>
          <a:ln w="6350">
            <a:solidFill>
              <a:schemeClr val="accent5">
                <a:lumMod val="40000"/>
                <a:lumOff val="60000"/>
                <a:alpha val="50000"/>
              </a:schemeClr>
            </a:solid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jbai.com/imgs/project-management.jpg"/>
          <p:cNvPicPr>
            <a:picLocks noChangeAspect="1" noChangeArrowheads="1"/>
          </p:cNvPicPr>
          <p:nvPr/>
        </p:nvPicPr>
        <p:blipFill>
          <a:blip r:embed="rId3" cstate="print"/>
          <a:srcRect/>
          <a:stretch>
            <a:fillRect/>
          </a:stretch>
        </p:blipFill>
        <p:spPr bwMode="auto">
          <a:xfrm>
            <a:off x="2019925" y="1219200"/>
            <a:ext cx="4948612" cy="2927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9410" name="Rectangle 2"/>
          <p:cNvSpPr>
            <a:spLocks noGrp="1" noChangeArrowheads="1"/>
          </p:cNvSpPr>
          <p:nvPr>
            <p:ph type="ctrTitle"/>
          </p:nvPr>
        </p:nvSpPr>
        <p:spPr>
          <a:xfrm>
            <a:off x="1381125" y="4683124"/>
            <a:ext cx="6238876" cy="1489076"/>
          </a:xfrm>
        </p:spPr>
        <p:txBody>
          <a:bodyPr/>
          <a:lstStyle/>
          <a:p>
            <a:pPr>
              <a:lnSpc>
                <a:spcPts val="5600"/>
              </a:lnSpc>
              <a:spcBef>
                <a:spcPct val="40000"/>
              </a:spcBef>
            </a:pPr>
            <a:r>
              <a:rPr lang="en-US" dirty="0" smtClean="0"/>
              <a:t>Software Project Management</a:t>
            </a:r>
            <a:endParaRPr lang="bg-BG"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r>
              <a:rPr lang="en-US" dirty="0"/>
              <a:t>What is Project Management?</a:t>
            </a:r>
            <a:endParaRPr lang="bg-BG" dirty="0"/>
          </a:p>
        </p:txBody>
      </p:sp>
      <p:sp>
        <p:nvSpPr>
          <p:cNvPr id="531459" name="Rectangle 3"/>
          <p:cNvSpPr>
            <a:spLocks noGrp="1" noChangeArrowheads="1"/>
          </p:cNvSpPr>
          <p:nvPr>
            <p:ph type="body" idx="1"/>
          </p:nvPr>
        </p:nvSpPr>
        <p:spPr/>
        <p:txBody>
          <a:bodyPr/>
          <a:lstStyle/>
          <a:p>
            <a:r>
              <a:rPr lang="en-US" dirty="0">
                <a:solidFill>
                  <a:schemeClr val="accent5">
                    <a:lumMod val="20000"/>
                    <a:lumOff val="80000"/>
                  </a:schemeClr>
                </a:solidFill>
                <a:effectLst>
                  <a:outerShdw blurRad="38100" dist="38100" dir="2700000" algn="tl">
                    <a:srgbClr val="000000"/>
                  </a:outerShdw>
                </a:effectLst>
              </a:rPr>
              <a:t>Project management</a:t>
            </a:r>
            <a:r>
              <a:rPr lang="en-US" dirty="0">
                <a:solidFill>
                  <a:schemeClr val="accent5">
                    <a:lumMod val="20000"/>
                    <a:lumOff val="80000"/>
                  </a:schemeClr>
                </a:solidFill>
              </a:rPr>
              <a:t> </a:t>
            </a:r>
            <a:r>
              <a:rPr lang="en-US" dirty="0"/>
              <a:t>is the discipline of organizing and managing </a:t>
            </a:r>
            <a:r>
              <a:rPr lang="en-US" dirty="0" smtClean="0"/>
              <a:t>work and resources </a:t>
            </a:r>
            <a:r>
              <a:rPr lang="en-US" dirty="0"/>
              <a:t>in order to successfully complete a project</a:t>
            </a:r>
          </a:p>
          <a:p>
            <a:r>
              <a:rPr lang="en-US" dirty="0"/>
              <a:t>Successfully means within defined scope, quality, time and cost constraints</a:t>
            </a:r>
          </a:p>
          <a:p>
            <a:r>
              <a:rPr lang="en-US" dirty="0"/>
              <a:t>Project constraints:</a:t>
            </a:r>
            <a:endParaRPr lang="bg-BG" dirty="0"/>
          </a:p>
        </p:txBody>
      </p:sp>
      <p:sp>
        <p:nvSpPr>
          <p:cNvPr id="531461" name="AutoShape 5"/>
          <p:cNvSpPr>
            <a:spLocks noChangeAspect="1" noChangeArrowheads="1"/>
          </p:cNvSpPr>
          <p:nvPr/>
        </p:nvSpPr>
        <p:spPr bwMode="auto">
          <a:xfrm>
            <a:off x="4470400" y="4267200"/>
            <a:ext cx="2663825" cy="2114550"/>
          </a:xfrm>
          <a:prstGeom prst="rect">
            <a:avLst/>
          </a:prstGeom>
          <a:noFill/>
          <a:ln w="9525">
            <a:noFill/>
            <a:miter lim="800000"/>
            <a:headEnd/>
            <a:tailEnd/>
          </a:ln>
        </p:spPr>
        <p:txBody>
          <a:bodyPr/>
          <a:lstStyle/>
          <a:p>
            <a:endParaRPr lang="en-US"/>
          </a:p>
        </p:txBody>
      </p:sp>
      <p:sp>
        <p:nvSpPr>
          <p:cNvPr id="531462" name="AutoShape 6"/>
          <p:cNvSpPr>
            <a:spLocks noChangeArrowheads="1"/>
          </p:cNvSpPr>
          <p:nvPr/>
        </p:nvSpPr>
        <p:spPr bwMode="auto">
          <a:xfrm>
            <a:off x="4941888" y="4625975"/>
            <a:ext cx="1755775" cy="1387475"/>
          </a:xfrm>
          <a:prstGeom prst="triangle">
            <a:avLst>
              <a:gd name="adj" fmla="val 50000"/>
            </a:avLst>
          </a:prstGeom>
          <a:solidFill>
            <a:schemeClr val="accent5">
              <a:lumMod val="40000"/>
              <a:lumOff val="60000"/>
              <a:alpha val="15000"/>
            </a:schemeClr>
          </a:solidFill>
          <a:ln w="31750">
            <a:solidFill>
              <a:schemeClr val="accent5">
                <a:lumMod val="20000"/>
                <a:lumOff val="80000"/>
              </a:schemeClr>
            </a:solidFill>
            <a:miter lim="800000"/>
            <a:headEnd/>
            <a:tailEnd/>
          </a:ln>
        </p:spPr>
        <p:txBody>
          <a:bodyPr anchor="ctr"/>
          <a:lstStyle/>
          <a:p>
            <a:endParaRPr lang="en-US"/>
          </a:p>
        </p:txBody>
      </p:sp>
      <p:sp>
        <p:nvSpPr>
          <p:cNvPr id="531463" name="Text Box 7"/>
          <p:cNvSpPr txBox="1">
            <a:spLocks noChangeArrowheads="1"/>
          </p:cNvSpPr>
          <p:nvPr/>
        </p:nvSpPr>
        <p:spPr bwMode="auto">
          <a:xfrm>
            <a:off x="5277897" y="4127264"/>
            <a:ext cx="1114126" cy="379412"/>
          </a:xfrm>
          <a:prstGeom prst="rect">
            <a:avLst/>
          </a:prstGeom>
          <a:noFill/>
          <a:ln w="9525">
            <a:noFill/>
            <a:miter lim="800000"/>
            <a:headEnd/>
            <a:tailEnd/>
          </a:ln>
        </p:spPr>
        <p:txBody>
          <a:bodyPr/>
          <a:lstStyle/>
          <a:p>
            <a:pPr algn="ctr"/>
            <a:r>
              <a:rPr lang="en-US" sz="2400" b="1" dirty="0" smtClean="0">
                <a:effectLst/>
              </a:rPr>
              <a:t>Scope</a:t>
            </a:r>
            <a:endParaRPr lang="en-US" sz="6600" b="1" dirty="0">
              <a:effectLst>
                <a:outerShdw blurRad="38100" dist="38100" dir="2700000" algn="tl">
                  <a:srgbClr val="FFFFFF"/>
                </a:outerShdw>
              </a:effectLst>
            </a:endParaRPr>
          </a:p>
        </p:txBody>
      </p:sp>
      <p:sp>
        <p:nvSpPr>
          <p:cNvPr id="531464" name="Rectangle 8"/>
          <p:cNvSpPr>
            <a:spLocks noChangeArrowheads="1"/>
          </p:cNvSpPr>
          <p:nvPr/>
        </p:nvSpPr>
        <p:spPr bwMode="auto">
          <a:xfrm rot="-2207561">
            <a:off x="6437036" y="5947858"/>
            <a:ext cx="886884" cy="379413"/>
          </a:xfrm>
          <a:prstGeom prst="rect">
            <a:avLst/>
          </a:prstGeom>
          <a:noFill/>
          <a:ln w="9525">
            <a:noFill/>
            <a:miter lim="800000"/>
            <a:headEnd/>
            <a:tailEnd/>
          </a:ln>
        </p:spPr>
        <p:txBody>
          <a:bodyPr/>
          <a:lstStyle/>
          <a:p>
            <a:r>
              <a:rPr lang="en-US" sz="2400" b="1" dirty="0" smtClean="0">
                <a:effectLst/>
              </a:rPr>
              <a:t>Time</a:t>
            </a:r>
            <a:endParaRPr lang="en-US" sz="6600" b="1" dirty="0">
              <a:effectLst>
                <a:outerShdw blurRad="38100" dist="38100" dir="2700000" algn="tl">
                  <a:srgbClr val="FFFFFF"/>
                </a:outerShdw>
              </a:effectLst>
            </a:endParaRPr>
          </a:p>
        </p:txBody>
      </p:sp>
      <p:sp>
        <p:nvSpPr>
          <p:cNvPr id="531465" name="Rectangle 9"/>
          <p:cNvSpPr>
            <a:spLocks noChangeArrowheads="1"/>
          </p:cNvSpPr>
          <p:nvPr/>
        </p:nvSpPr>
        <p:spPr bwMode="auto">
          <a:xfrm rot="2549801">
            <a:off x="4387152" y="5940444"/>
            <a:ext cx="786668" cy="379412"/>
          </a:xfrm>
          <a:prstGeom prst="rect">
            <a:avLst/>
          </a:prstGeom>
          <a:noFill/>
          <a:ln w="9525">
            <a:noFill/>
            <a:miter lim="800000"/>
            <a:headEnd/>
            <a:tailEnd/>
          </a:ln>
        </p:spPr>
        <p:txBody>
          <a:bodyPr/>
          <a:lstStyle/>
          <a:p>
            <a:pPr algn="ctr"/>
            <a:r>
              <a:rPr lang="en-US" sz="2400" b="1" dirty="0" smtClean="0">
                <a:effectLst/>
              </a:rPr>
              <a:t>Cost</a:t>
            </a:r>
            <a:endParaRPr lang="en-US" sz="6600" b="1" dirty="0">
              <a:effectLst>
                <a:outerShdw blurRad="38100" dist="38100" dir="2700000" algn="tl">
                  <a:srgbClr val="FFFFFF"/>
                </a:outerShdw>
              </a:effectLst>
            </a:endParaRPr>
          </a:p>
        </p:txBody>
      </p:sp>
      <p:sp>
        <p:nvSpPr>
          <p:cNvPr id="531466" name="Rectangle 10"/>
          <p:cNvSpPr>
            <a:spLocks noChangeArrowheads="1"/>
          </p:cNvSpPr>
          <p:nvPr/>
        </p:nvSpPr>
        <p:spPr bwMode="auto">
          <a:xfrm>
            <a:off x="5231840" y="5301259"/>
            <a:ext cx="1204914" cy="379413"/>
          </a:xfrm>
          <a:prstGeom prst="rect">
            <a:avLst/>
          </a:prstGeom>
          <a:noFill/>
          <a:ln w="9525">
            <a:noFill/>
            <a:miter lim="800000"/>
            <a:headEnd/>
            <a:tailEnd/>
          </a:ln>
        </p:spPr>
        <p:txBody>
          <a:bodyPr/>
          <a:lstStyle/>
          <a:p>
            <a:pPr algn="ctr"/>
            <a:r>
              <a:rPr lang="bg-BG" sz="2000" b="1" dirty="0">
                <a:effectLst/>
              </a:rPr>
              <a:t>Quality</a:t>
            </a:r>
            <a:endParaRPr lang="bg-BG"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1828800" y="152400"/>
            <a:ext cx="7086600" cy="914400"/>
          </a:xfrm>
        </p:spPr>
        <p:txBody>
          <a:bodyPr/>
          <a:lstStyle/>
          <a:p>
            <a:r>
              <a:rPr lang="en-US" dirty="0"/>
              <a:t>What is Software Project Management?</a:t>
            </a:r>
            <a:endParaRPr lang="bg-BG" dirty="0"/>
          </a:p>
        </p:txBody>
      </p:sp>
      <p:sp>
        <p:nvSpPr>
          <p:cNvPr id="528387" name="Rectangle 3"/>
          <p:cNvSpPr>
            <a:spLocks noGrp="1" noChangeArrowheads="1"/>
          </p:cNvSpPr>
          <p:nvPr>
            <p:ph type="body" idx="1"/>
          </p:nvPr>
        </p:nvSpPr>
        <p:spPr>
          <a:xfrm>
            <a:off x="228600" y="1295400"/>
            <a:ext cx="8686800" cy="5410200"/>
          </a:xfrm>
        </p:spPr>
        <p:txBody>
          <a:bodyPr/>
          <a:lstStyle/>
          <a:p>
            <a:pPr>
              <a:lnSpc>
                <a:spcPct val="100000"/>
              </a:lnSpc>
            </a:pPr>
            <a:r>
              <a:rPr lang="en-US" dirty="0">
                <a:solidFill>
                  <a:schemeClr val="accent5">
                    <a:lumMod val="20000"/>
                    <a:lumOff val="80000"/>
                  </a:schemeClr>
                </a:solidFill>
                <a:effectLst>
                  <a:outerShdw blurRad="38100" dist="38100" dir="2700000" algn="tl">
                    <a:srgbClr val="000000"/>
                  </a:outerShdw>
                </a:effectLst>
              </a:rPr>
              <a:t>Software project management</a:t>
            </a:r>
          </a:p>
          <a:p>
            <a:pPr lvl="1">
              <a:lnSpc>
                <a:spcPct val="100000"/>
              </a:lnSpc>
            </a:pPr>
            <a:r>
              <a:rPr lang="en-US" dirty="0"/>
              <a:t>Management discipline about planning, monitoring and controlling software projects</a:t>
            </a:r>
          </a:p>
          <a:p>
            <a:pPr>
              <a:lnSpc>
                <a:spcPct val="100000"/>
              </a:lnSpc>
            </a:pPr>
            <a:r>
              <a:rPr lang="en-US" dirty="0" smtClean="0">
                <a:solidFill>
                  <a:schemeClr val="accent5">
                    <a:lumMod val="20000"/>
                    <a:lumOff val="80000"/>
                  </a:schemeClr>
                </a:solidFill>
                <a:effectLst>
                  <a:outerShdw blurRad="38100" dist="38100" dir="2700000" algn="tl">
                    <a:srgbClr val="000000"/>
                  </a:outerShdw>
                </a:effectLst>
              </a:rPr>
              <a:t>Project planning</a:t>
            </a:r>
            <a:endParaRPr lang="en-US" dirty="0">
              <a:solidFill>
                <a:schemeClr val="accent5">
                  <a:lumMod val="20000"/>
                  <a:lumOff val="80000"/>
                </a:schemeClr>
              </a:solidFill>
              <a:effectLst>
                <a:outerShdw blurRad="38100" dist="38100" dir="2700000" algn="tl">
                  <a:srgbClr val="000000"/>
                </a:outerShdw>
              </a:effectLst>
            </a:endParaRPr>
          </a:p>
          <a:p>
            <a:pPr lvl="1">
              <a:lnSpc>
                <a:spcPct val="100000"/>
              </a:lnSpc>
            </a:pPr>
            <a:r>
              <a:rPr lang="en-US" dirty="0"/>
              <a:t>Identify the scope, estimate the work involved, and create a project schedule </a:t>
            </a:r>
          </a:p>
          <a:p>
            <a:pPr>
              <a:lnSpc>
                <a:spcPct val="100000"/>
              </a:lnSpc>
            </a:pPr>
            <a:r>
              <a:rPr lang="en-US" dirty="0" smtClean="0">
                <a:solidFill>
                  <a:schemeClr val="accent5">
                    <a:lumMod val="20000"/>
                    <a:lumOff val="80000"/>
                  </a:schemeClr>
                </a:solidFill>
                <a:effectLst>
                  <a:outerShdw blurRad="38100" dist="38100" dir="2700000" algn="tl">
                    <a:srgbClr val="000000"/>
                  </a:outerShdw>
                </a:effectLst>
              </a:rPr>
              <a:t>Project monitoring and control</a:t>
            </a:r>
            <a:endParaRPr lang="en-US" dirty="0">
              <a:solidFill>
                <a:schemeClr val="accent5">
                  <a:lumMod val="20000"/>
                  <a:lumOff val="80000"/>
                </a:schemeClr>
              </a:solidFill>
              <a:effectLst>
                <a:outerShdw blurRad="38100" dist="38100" dir="2700000" algn="tl">
                  <a:srgbClr val="000000"/>
                </a:outerShdw>
              </a:effectLst>
            </a:endParaRPr>
          </a:p>
          <a:p>
            <a:pPr lvl="1">
              <a:lnSpc>
                <a:spcPct val="100000"/>
              </a:lnSpc>
            </a:pPr>
            <a:r>
              <a:rPr lang="en-US" dirty="0" smtClean="0"/>
              <a:t>Keep the team up to date on the project's progress and </a:t>
            </a:r>
            <a:r>
              <a:rPr lang="en-US" dirty="0"/>
              <a:t>handle problems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a:t>What is Project Plan?</a:t>
            </a:r>
            <a:endParaRPr lang="bg-BG"/>
          </a:p>
        </p:txBody>
      </p:sp>
      <p:sp>
        <p:nvSpPr>
          <p:cNvPr id="532483" name="Rectangle 3"/>
          <p:cNvSpPr>
            <a:spLocks noGrp="1" noChangeArrowheads="1"/>
          </p:cNvSpPr>
          <p:nvPr>
            <p:ph type="body" idx="1"/>
          </p:nvPr>
        </p:nvSpPr>
        <p:spPr>
          <a:xfrm>
            <a:off x="323850" y="1341438"/>
            <a:ext cx="8496300" cy="5256212"/>
          </a:xfrm>
        </p:spPr>
        <p:txBody>
          <a:bodyPr/>
          <a:lstStyle/>
          <a:p>
            <a:r>
              <a:rPr lang="en-US" dirty="0"/>
              <a:t>The </a:t>
            </a:r>
            <a:r>
              <a:rPr lang="en-US" dirty="0">
                <a:solidFill>
                  <a:schemeClr val="accent5">
                    <a:lumMod val="20000"/>
                    <a:lumOff val="80000"/>
                  </a:schemeClr>
                </a:solidFill>
                <a:effectLst>
                  <a:outerShdw blurRad="38100" dist="38100" dir="2700000" algn="tl">
                    <a:srgbClr val="000000"/>
                  </a:outerShdw>
                </a:effectLst>
              </a:rPr>
              <a:t>project plan</a:t>
            </a:r>
            <a:r>
              <a:rPr lang="en-US" dirty="0">
                <a:solidFill>
                  <a:schemeClr val="accent5">
                    <a:lumMod val="20000"/>
                    <a:lumOff val="80000"/>
                  </a:schemeClr>
                </a:solidFill>
              </a:rPr>
              <a:t> </a:t>
            </a:r>
            <a:r>
              <a:rPr lang="en-US" dirty="0"/>
              <a:t>is a document that describes how the work on the project will be organized</a:t>
            </a:r>
          </a:p>
          <a:p>
            <a:pPr lvl="1"/>
            <a:r>
              <a:rPr lang="en-US" dirty="0"/>
              <a:t>Contains tasks, resources, schedule, milestones, etc.</a:t>
            </a:r>
          </a:p>
          <a:p>
            <a:pPr lvl="1"/>
            <a:r>
              <a:rPr lang="en-US" dirty="0"/>
              <a:t>Tasks have start, end, assigned resources (team members), % complete, dependencies, nested tasks, </a:t>
            </a:r>
            <a:r>
              <a:rPr lang="en-US" dirty="0" smtClean="0"/>
              <a:t>cost, etc</a:t>
            </a:r>
            <a:r>
              <a:rPr lang="en-US" dirty="0"/>
              <a:t>.</a:t>
            </a:r>
          </a:p>
          <a:p>
            <a:r>
              <a:rPr lang="en-US" dirty="0"/>
              <a:t>Project management tools simplify creating and monitoring project plans</a:t>
            </a:r>
            <a:endParaRPr lang="bg-BG"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dirty="0"/>
              <a:t>Project Plan – Example</a:t>
            </a:r>
            <a:endParaRPr lang="bg-BG" dirty="0"/>
          </a:p>
        </p:txBody>
      </p:sp>
      <p:pic>
        <p:nvPicPr>
          <p:cNvPr id="535557" name="Picture 5" descr="EGT-Project-Plan-v1"/>
          <p:cNvPicPr>
            <a:picLocks noChangeAspect="1" noChangeArrowheads="1"/>
          </p:cNvPicPr>
          <p:nvPr/>
        </p:nvPicPr>
        <p:blipFill>
          <a:blip r:embed="rId2" cstate="print"/>
          <a:srcRect/>
          <a:stretch>
            <a:fillRect/>
          </a:stretch>
        </p:blipFill>
        <p:spPr bwMode="auto">
          <a:xfrm>
            <a:off x="360364" y="1219200"/>
            <a:ext cx="8402636" cy="5186870"/>
          </a:xfrm>
          <a:prstGeom prst="rect">
            <a:avLst/>
          </a:prstGeom>
          <a:noFill/>
          <a:ln w="3175">
            <a:solidFill>
              <a:srgbClr val="003366"/>
            </a:solid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ctrTitle"/>
          </p:nvPr>
        </p:nvSpPr>
        <p:spPr>
          <a:xfrm>
            <a:off x="609600" y="1905000"/>
            <a:ext cx="4114800" cy="1651000"/>
          </a:xfrm>
        </p:spPr>
        <p:txBody>
          <a:bodyPr/>
          <a:lstStyle/>
          <a:p>
            <a:pPr>
              <a:lnSpc>
                <a:spcPct val="100000"/>
              </a:lnSpc>
              <a:spcBef>
                <a:spcPct val="40000"/>
              </a:spcBef>
            </a:pPr>
            <a:r>
              <a:rPr lang="en-US" sz="4400" dirty="0"/>
              <a:t>Development Methodologies</a:t>
            </a:r>
            <a:endParaRPr lang="bg-BG" sz="4400" dirty="0"/>
          </a:p>
        </p:txBody>
      </p:sp>
      <p:pic>
        <p:nvPicPr>
          <p:cNvPr id="3" name="Picture 2" descr="http://www.offshoregridsolutions.com/images/project_management.jpg"/>
          <p:cNvPicPr>
            <a:picLocks noChangeAspect="1" noChangeArrowheads="1"/>
          </p:cNvPicPr>
          <p:nvPr/>
        </p:nvPicPr>
        <p:blipFill>
          <a:blip r:embed="rId3" cstate="print"/>
          <a:srcRect/>
          <a:stretch>
            <a:fillRect/>
          </a:stretch>
        </p:blipFill>
        <p:spPr bwMode="auto">
          <a:xfrm>
            <a:off x="5127172" y="1447800"/>
            <a:ext cx="3483428" cy="4191000"/>
          </a:xfrm>
          <a:prstGeom prst="roundRect">
            <a:avLst>
              <a:gd name="adj" fmla="val 2415"/>
            </a:avLst>
          </a:prstGeom>
          <a:noFill/>
        </p:spPr>
      </p:pic>
      <p:sp>
        <p:nvSpPr>
          <p:cNvPr id="4" name="Subtitle 2"/>
          <p:cNvSpPr>
            <a:spLocks noGrp="1"/>
          </p:cNvSpPr>
          <p:nvPr>
            <p:ph type="subTitle" idx="1"/>
          </p:nvPr>
        </p:nvSpPr>
        <p:spPr>
          <a:xfrm>
            <a:off x="649792" y="3733800"/>
            <a:ext cx="4028552" cy="838200"/>
          </a:xfrm>
        </p:spPr>
        <p:txBody>
          <a:bodyPr/>
          <a:lstStyle/>
          <a:p>
            <a:r>
              <a:rPr lang="en-US" dirty="0" smtClean="0"/>
              <a:t>Waterfall, Extreme Programming, Scrum</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1828800" y="152400"/>
            <a:ext cx="7086600" cy="914400"/>
          </a:xfrm>
        </p:spPr>
        <p:txBody>
          <a:bodyPr/>
          <a:lstStyle/>
          <a:p>
            <a:r>
              <a:rPr lang="en-US" dirty="0"/>
              <a:t>What is a Development Methodology?</a:t>
            </a:r>
          </a:p>
        </p:txBody>
      </p:sp>
      <p:sp>
        <p:nvSpPr>
          <p:cNvPr id="501763" name="Rectangle 3"/>
          <p:cNvSpPr>
            <a:spLocks noGrp="1" noChangeArrowheads="1"/>
          </p:cNvSpPr>
          <p:nvPr>
            <p:ph type="body" idx="1"/>
          </p:nvPr>
        </p:nvSpPr>
        <p:spPr>
          <a:xfrm>
            <a:off x="228600" y="1447800"/>
            <a:ext cx="8686800" cy="5257800"/>
          </a:xfrm>
        </p:spPr>
        <p:txBody>
          <a:bodyPr/>
          <a:lstStyle/>
          <a:p>
            <a:pPr>
              <a:lnSpc>
                <a:spcPct val="105000"/>
              </a:lnSpc>
              <a:spcBef>
                <a:spcPts val="1200"/>
              </a:spcBef>
            </a:pPr>
            <a:r>
              <a:rPr lang="en-US" dirty="0"/>
              <a:t>A </a:t>
            </a:r>
            <a:r>
              <a:rPr lang="en-US" dirty="0">
                <a:solidFill>
                  <a:schemeClr val="accent5">
                    <a:lumMod val="20000"/>
                    <a:lumOff val="80000"/>
                  </a:schemeClr>
                </a:solidFill>
                <a:effectLst>
                  <a:outerShdw blurRad="38100" dist="38100" dir="2700000" algn="tl">
                    <a:srgbClr val="000000"/>
                  </a:outerShdw>
                </a:effectLst>
              </a:rPr>
              <a:t>development methodology</a:t>
            </a:r>
            <a:r>
              <a:rPr lang="en-US" dirty="0">
                <a:solidFill>
                  <a:schemeClr val="accent5">
                    <a:lumMod val="20000"/>
                    <a:lumOff val="80000"/>
                  </a:schemeClr>
                </a:solidFill>
              </a:rPr>
              <a:t> </a:t>
            </a:r>
            <a:r>
              <a:rPr lang="en-US" dirty="0"/>
              <a:t>is a set of practices and procedures for </a:t>
            </a:r>
            <a:r>
              <a:rPr lang="en-US" dirty="0" smtClean="0"/>
              <a:t>organizing the software development process</a:t>
            </a:r>
            <a:endParaRPr lang="en-US" dirty="0"/>
          </a:p>
          <a:p>
            <a:pPr lvl="1">
              <a:lnSpc>
                <a:spcPct val="105000"/>
              </a:lnSpc>
              <a:spcBef>
                <a:spcPts val="1200"/>
              </a:spcBef>
            </a:pPr>
            <a:r>
              <a:rPr lang="en-US" dirty="0"/>
              <a:t>A set of rules that developers have to follow</a:t>
            </a:r>
          </a:p>
          <a:p>
            <a:pPr lvl="1">
              <a:lnSpc>
                <a:spcPct val="105000"/>
              </a:lnSpc>
              <a:spcBef>
                <a:spcPts val="1200"/>
              </a:spcBef>
            </a:pPr>
            <a:r>
              <a:rPr lang="en-US" dirty="0"/>
              <a:t>A set of conventions the organization decides to follow</a:t>
            </a:r>
          </a:p>
          <a:p>
            <a:pPr lvl="1">
              <a:lnSpc>
                <a:spcPct val="105000"/>
              </a:lnSpc>
              <a:spcBef>
                <a:spcPts val="1200"/>
              </a:spcBef>
            </a:pPr>
            <a:r>
              <a:rPr lang="en-US" dirty="0"/>
              <a:t>A systematical, engineering approach for organizing </a:t>
            </a:r>
            <a:r>
              <a:rPr lang="en-US" dirty="0" smtClean="0"/>
              <a:t>and managing software </a:t>
            </a:r>
            <a:r>
              <a:rPr lang="en-US" dirty="0"/>
              <a:t>projects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1905000" y="76200"/>
            <a:ext cx="7086600" cy="914400"/>
          </a:xfrm>
        </p:spPr>
        <p:txBody>
          <a:bodyPr/>
          <a:lstStyle/>
          <a:p>
            <a:r>
              <a:rPr lang="en-US" dirty="0"/>
              <a:t>What is Software Engineering?</a:t>
            </a:r>
          </a:p>
        </p:txBody>
      </p:sp>
      <p:sp>
        <p:nvSpPr>
          <p:cNvPr id="466947" name="Rectangle 3"/>
          <p:cNvSpPr>
            <a:spLocks noGrp="1" noChangeArrowheads="1"/>
          </p:cNvSpPr>
          <p:nvPr>
            <p:ph type="body" idx="1"/>
          </p:nvPr>
        </p:nvSpPr>
        <p:spPr>
          <a:xfrm>
            <a:off x="838200" y="1752600"/>
            <a:ext cx="7462836" cy="2677656"/>
          </a:xfr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marL="0" indent="0">
              <a:lnSpc>
                <a:spcPct val="105000"/>
              </a:lnSpc>
              <a:spcBef>
                <a:spcPts val="0"/>
              </a:spcBef>
              <a:spcAft>
                <a:spcPct val="0"/>
              </a:spcAft>
              <a:buNone/>
            </a:pPr>
            <a:r>
              <a:rPr lang="en-US" noProof="1" smtClean="0">
                <a:solidFill>
                  <a:schemeClr val="accent5">
                    <a:lumMod val="20000"/>
                    <a:lumOff val="80000"/>
                  </a:schemeClr>
                </a:solidFill>
                <a:cs typeface="Consolas" pitchFamily="49" charset="0"/>
              </a:rPr>
              <a:t>Software engineering </a:t>
            </a:r>
            <a:r>
              <a:rPr lang="en-US" noProof="1" smtClean="0">
                <a:solidFill>
                  <a:schemeClr val="tx1">
                    <a:lumMod val="40000"/>
                    <a:lumOff val="60000"/>
                  </a:schemeClr>
                </a:solidFill>
                <a:cs typeface="Consolas" pitchFamily="49" charset="0"/>
              </a:rPr>
              <a:t>is the application of a systematic, disciplined, quantifiable approach to the development, operation, and maintenance of software</a:t>
            </a:r>
          </a:p>
          <a:p>
            <a:pPr marL="0" indent="0">
              <a:lnSpc>
                <a:spcPct val="105000"/>
              </a:lnSpc>
              <a:spcBef>
                <a:spcPts val="0"/>
              </a:spcBef>
              <a:spcAft>
                <a:spcPct val="0"/>
              </a:spcAft>
              <a:buNone/>
            </a:pPr>
            <a:endParaRPr lang="en-US" noProof="1">
              <a:solidFill>
                <a:srgbClr val="8CF4F2"/>
              </a:solidFill>
              <a:cs typeface="Consolas" pitchFamily="49" charset="0"/>
            </a:endParaRPr>
          </a:p>
        </p:txBody>
      </p:sp>
      <p:sp>
        <p:nvSpPr>
          <p:cNvPr id="5" name="TextBox 4"/>
          <p:cNvSpPr txBox="1"/>
          <p:nvPr/>
        </p:nvSpPr>
        <p:spPr>
          <a:xfrm>
            <a:off x="5735096" y="3916952"/>
            <a:ext cx="2502608" cy="461665"/>
          </a:xfrm>
          <a:prstGeom prst="rect">
            <a:avLst/>
          </a:prstGeom>
          <a:noFill/>
        </p:spPr>
        <p:txBody>
          <a:bodyPr wrap="none" rtlCol="0">
            <a:spAutoFit/>
          </a:bodyPr>
          <a:lstStyle/>
          <a:p>
            <a:r>
              <a:rPr lang="en-US" sz="2400" b="1" i="1" dirty="0" smtClean="0">
                <a:solidFill>
                  <a:schemeClr val="accent5">
                    <a:lumMod val="20000"/>
                    <a:lumOff val="80000"/>
                  </a:schemeClr>
                </a:solidFill>
                <a:effectLst>
                  <a:outerShdw blurRad="38100" dist="38100" dir="2700000" algn="tl">
                    <a:srgbClr val="000000">
                      <a:alpha val="43137"/>
                    </a:srgbClr>
                  </a:outerShdw>
                </a:effectLst>
              </a:rPr>
              <a:t>Definition by IEEE</a:t>
            </a:r>
            <a:endParaRPr lang="en-US" sz="2400" b="1" i="1" dirty="0">
              <a:solidFill>
                <a:schemeClr val="accent5">
                  <a:lumMod val="20000"/>
                  <a:lumOff val="80000"/>
                </a:schemeClr>
              </a:solidFill>
              <a:effectLst>
                <a:outerShdw blurRad="38100" dist="38100" dir="2700000" algn="tl">
                  <a:srgbClr val="000000">
                    <a:alpha val="43137"/>
                  </a:srgbClr>
                </a:outerShdw>
              </a:effectLst>
            </a:endParaRPr>
          </a:p>
        </p:txBody>
      </p:sp>
      <p:pic>
        <p:nvPicPr>
          <p:cNvPr id="63490" name="Picture 2" descr="http://concapan2008.org/Template/images/IEEE_logo.gif"/>
          <p:cNvPicPr>
            <a:picLocks noChangeAspect="1" noChangeArrowheads="1"/>
          </p:cNvPicPr>
          <p:nvPr/>
        </p:nvPicPr>
        <p:blipFill>
          <a:blip r:embed="rId2" cstate="print"/>
          <a:srcRect/>
          <a:stretch>
            <a:fillRect/>
          </a:stretch>
        </p:blipFill>
        <p:spPr bwMode="auto">
          <a:xfrm>
            <a:off x="844587" y="5191648"/>
            <a:ext cx="2295525" cy="1028701"/>
          </a:xfrm>
          <a:prstGeom prst="roundRect">
            <a:avLst>
              <a:gd name="adj" fmla="val 10806"/>
            </a:avLst>
          </a:prstGeom>
          <a:noFill/>
          <a:ln w="3175">
            <a:solidFill>
              <a:schemeClr val="accent5">
                <a:lumMod val="75000"/>
              </a:schemeClr>
            </a:solidFill>
          </a:ln>
        </p:spPr>
      </p:pic>
      <p:pic>
        <p:nvPicPr>
          <p:cNvPr id="63494" name="Picture 6" descr="http://www.liu.se/utbildning/pabyggnad/6MSEM/startsida-topp/1.68127/SoftwareEngineeringandManagement.jpg"/>
          <p:cNvPicPr>
            <a:picLocks noChangeAspect="1" noChangeArrowheads="1"/>
          </p:cNvPicPr>
          <p:nvPr/>
        </p:nvPicPr>
        <p:blipFill>
          <a:blip r:embed="rId3" cstate="print"/>
          <a:srcRect/>
          <a:stretch>
            <a:fillRect/>
          </a:stretch>
        </p:blipFill>
        <p:spPr bwMode="auto">
          <a:xfrm>
            <a:off x="3591448" y="5181600"/>
            <a:ext cx="4710163" cy="1046704"/>
          </a:xfrm>
          <a:prstGeom prst="roundRect">
            <a:avLst>
              <a:gd name="adj" fmla="val 10806"/>
            </a:avLst>
          </a:prstGeom>
          <a:noFill/>
          <a:ln w="3175">
            <a:solidFill>
              <a:schemeClr val="accent5">
                <a:lumMod val="75000"/>
              </a:schemeClr>
            </a:solid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US" dirty="0"/>
              <a:t>Development Methodologies</a:t>
            </a:r>
          </a:p>
        </p:txBody>
      </p:sp>
      <p:sp>
        <p:nvSpPr>
          <p:cNvPr id="502787" name="Rectangle 3"/>
          <p:cNvSpPr>
            <a:spLocks noGrp="1" noChangeArrowheads="1"/>
          </p:cNvSpPr>
          <p:nvPr>
            <p:ph type="body" idx="1"/>
          </p:nvPr>
        </p:nvSpPr>
        <p:spPr>
          <a:xfrm>
            <a:off x="323850" y="1143000"/>
            <a:ext cx="8496300" cy="5454650"/>
          </a:xfrm>
        </p:spPr>
        <p:txBody>
          <a:bodyPr/>
          <a:lstStyle/>
          <a:p>
            <a:r>
              <a:rPr lang="en-US" dirty="0"/>
              <a:t>The "Waterfall" Process</a:t>
            </a:r>
          </a:p>
          <a:p>
            <a:pPr lvl="1"/>
            <a:r>
              <a:rPr lang="en-US" dirty="0"/>
              <a:t>Old-fashioned, not used today</a:t>
            </a:r>
          </a:p>
          <a:p>
            <a:r>
              <a:rPr lang="en-US" dirty="0"/>
              <a:t>Rational Unified Process (RUP)</a:t>
            </a:r>
          </a:p>
          <a:p>
            <a:pPr lvl="1"/>
            <a:r>
              <a:rPr lang="en-US" dirty="0"/>
              <a:t>Very formal, lots of documentation</a:t>
            </a:r>
          </a:p>
          <a:p>
            <a:r>
              <a:rPr lang="en-US" dirty="0"/>
              <a:t>Microsoft Solutions Framework (MSF)</a:t>
            </a:r>
          </a:p>
          <a:p>
            <a:pPr lvl="1"/>
            <a:r>
              <a:rPr lang="en-US" dirty="0"/>
              <a:t>Formal heavyweight approach</a:t>
            </a:r>
          </a:p>
          <a:p>
            <a:r>
              <a:rPr lang="en-US" dirty="0"/>
              <a:t>Agile Development </a:t>
            </a:r>
            <a:r>
              <a:rPr lang="en-US" dirty="0" err="1" smtClean="0"/>
              <a:t>Processeses</a:t>
            </a:r>
            <a:endParaRPr lang="en-US" dirty="0"/>
          </a:p>
          <a:p>
            <a:pPr lvl="1"/>
            <a:r>
              <a:rPr lang="en-US" dirty="0"/>
              <a:t>E.g. Extreme </a:t>
            </a:r>
            <a:r>
              <a:rPr lang="en-US" dirty="0" smtClean="0"/>
              <a:t>Programming (XP), SCRUM, etc.</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ChangeArrowheads="1"/>
          </p:cNvSpPr>
          <p:nvPr/>
        </p:nvSpPr>
        <p:spPr bwMode="auto">
          <a:xfrm>
            <a:off x="609600" y="1485900"/>
            <a:ext cx="7924800" cy="1580562"/>
          </a:xfrm>
          <a:prstGeom prst="rect">
            <a:avLst/>
          </a:prstGeom>
        </p:spPr>
        <p:txBody>
          <a:bodyPr tIns="0" bIns="0" anchor="ctr" anchorCtr="0"/>
          <a:lstStyle/>
          <a:p>
            <a:pPr algn="ctr" eaLnBrk="0" hangingPunct="0">
              <a:lnSpc>
                <a:spcPts val="5800"/>
              </a:lnSpc>
              <a:buClr>
                <a:schemeClr val="tx1"/>
              </a:buClr>
            </a:pPr>
            <a:r>
              <a:rPr lang="en-US" sz="5000" b="1" dirty="0" smtClean="0">
                <a:ln w="500">
                  <a:noFill/>
                </a:ln>
                <a:solidFill>
                  <a:schemeClr val="tx2"/>
                </a:solidFill>
                <a:effectLst>
                  <a:outerShdw blurRad="38100" dist="38100" dir="2700000" algn="tl">
                    <a:srgbClr val="000000">
                      <a:alpha val="43137"/>
                    </a:srgbClr>
                  </a:outerShdw>
                  <a:reflection blurRad="12000" stA="25000" endPos="49000" dist="5000" dir="5400000" sy="-100000" algn="bl" rotWithShape="0"/>
                </a:effectLst>
                <a:latin typeface="+mj-lt"/>
                <a:ea typeface="+mj-ea"/>
                <a:cs typeface="+mj-cs"/>
              </a:rPr>
              <a:t>The Waterfall Development Process</a:t>
            </a:r>
            <a:endParaRPr lang="bg-BG" sz="5000" b="1" dirty="0" smtClean="0">
              <a:ln w="500">
                <a:noFill/>
              </a:ln>
              <a:solidFill>
                <a:schemeClr val="tx2"/>
              </a:solidFill>
              <a:effectLst>
                <a:outerShdw blurRad="38100" dist="38100" dir="2700000" algn="tl">
                  <a:srgbClr val="000000">
                    <a:alpha val="43137"/>
                  </a:srgbClr>
                </a:outerShdw>
                <a:reflection blurRad="12000" stA="25000" endPos="49000" dist="5000" dir="5400000" sy="-100000" algn="bl" rotWithShape="0"/>
              </a:effectLst>
              <a:latin typeface="+mj-lt"/>
              <a:ea typeface="+mj-ea"/>
              <a:cs typeface="+mj-cs"/>
            </a:endParaRPr>
          </a:p>
        </p:txBody>
      </p:sp>
      <p:pic>
        <p:nvPicPr>
          <p:cNvPr id="503811" name="Picture 3" descr="Waterfall-1"/>
          <p:cNvPicPr>
            <a:picLocks noChangeAspect="1" noChangeArrowheads="1"/>
          </p:cNvPicPr>
          <p:nvPr/>
        </p:nvPicPr>
        <p:blipFill>
          <a:blip r:embed="rId3" cstate="print"/>
          <a:srcRect/>
          <a:stretch>
            <a:fillRect/>
          </a:stretch>
        </p:blipFill>
        <p:spPr bwMode="auto">
          <a:xfrm>
            <a:off x="684213" y="3081338"/>
            <a:ext cx="1944687" cy="2674937"/>
          </a:xfrm>
          <a:prstGeom prst="roundRect">
            <a:avLst>
              <a:gd name="adj" fmla="val 4401"/>
            </a:avLst>
          </a:prstGeom>
          <a:noFill/>
          <a:ln w="6350">
            <a:solidFill>
              <a:srgbClr val="5DC026">
                <a:alpha val="49804"/>
              </a:srgbClr>
            </a:solidFill>
            <a:miter lim="800000"/>
            <a:headEnd/>
            <a:tailEnd/>
          </a:ln>
        </p:spPr>
      </p:pic>
      <p:pic>
        <p:nvPicPr>
          <p:cNvPr id="503812" name="Picture 4" descr="Waterfall-2"/>
          <p:cNvPicPr>
            <a:picLocks noChangeAspect="1" noChangeArrowheads="1"/>
          </p:cNvPicPr>
          <p:nvPr/>
        </p:nvPicPr>
        <p:blipFill>
          <a:blip r:embed="rId4" cstate="print"/>
          <a:srcRect/>
          <a:stretch>
            <a:fillRect/>
          </a:stretch>
        </p:blipFill>
        <p:spPr bwMode="auto">
          <a:xfrm>
            <a:off x="3059113" y="3740150"/>
            <a:ext cx="3024187" cy="2279650"/>
          </a:xfrm>
          <a:prstGeom prst="roundRect">
            <a:avLst>
              <a:gd name="adj" fmla="val 4401"/>
            </a:avLst>
          </a:prstGeom>
          <a:noFill/>
          <a:ln w="6350">
            <a:solidFill>
              <a:srgbClr val="5DC026">
                <a:alpha val="49804"/>
              </a:srgbClr>
            </a:solidFill>
            <a:miter lim="800000"/>
            <a:headEnd/>
            <a:tailEnd/>
          </a:ln>
        </p:spPr>
      </p:pic>
      <p:pic>
        <p:nvPicPr>
          <p:cNvPr id="503813" name="Picture 5" descr="Waterfall-3"/>
          <p:cNvPicPr>
            <a:picLocks noChangeAspect="1" noChangeArrowheads="1"/>
          </p:cNvPicPr>
          <p:nvPr/>
        </p:nvPicPr>
        <p:blipFill>
          <a:blip r:embed="rId5" cstate="print"/>
          <a:srcRect/>
          <a:stretch>
            <a:fillRect/>
          </a:stretch>
        </p:blipFill>
        <p:spPr bwMode="auto">
          <a:xfrm>
            <a:off x="6516688" y="3081338"/>
            <a:ext cx="1947862" cy="2674937"/>
          </a:xfrm>
          <a:prstGeom prst="roundRect">
            <a:avLst>
              <a:gd name="adj" fmla="val 4401"/>
            </a:avLst>
          </a:prstGeom>
          <a:noFill/>
          <a:ln w="6350">
            <a:solidFill>
              <a:srgbClr val="5DC026">
                <a:alpha val="49804"/>
              </a:srgbClr>
            </a:solid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5865" name="AutoShape 9"/>
          <p:cNvCxnSpPr>
            <a:cxnSpLocks noChangeShapeType="1"/>
          </p:cNvCxnSpPr>
          <p:nvPr/>
        </p:nvCxnSpPr>
        <p:spPr bwMode="auto">
          <a:xfrm>
            <a:off x="2471709" y="2538413"/>
            <a:ext cx="574466" cy="542021"/>
          </a:xfrm>
          <a:prstGeom prst="curvedConnector2">
            <a:avLst/>
          </a:prstGeom>
          <a:noFill/>
          <a:ln w="38100">
            <a:solidFill>
              <a:schemeClr val="accent5">
                <a:lumMod val="20000"/>
                <a:lumOff val="80000"/>
              </a:schemeClr>
            </a:solidFill>
            <a:round/>
            <a:headEnd/>
            <a:tailEnd type="stealth" w="lg" len="lg"/>
          </a:ln>
          <a:effectLst>
            <a:outerShdw blurRad="50800" dist="38100" dir="2700000" algn="tl" rotWithShape="0">
              <a:schemeClr val="bg1">
                <a:lumMod val="95000"/>
                <a:lumOff val="5000"/>
                <a:alpha val="40000"/>
              </a:schemeClr>
            </a:outerShdw>
          </a:effectLst>
        </p:spPr>
      </p:cxnSp>
      <p:cxnSp>
        <p:nvCxnSpPr>
          <p:cNvPr id="505866" name="AutoShape 10"/>
          <p:cNvCxnSpPr>
            <a:cxnSpLocks noChangeShapeType="1"/>
          </p:cNvCxnSpPr>
          <p:nvPr/>
        </p:nvCxnSpPr>
        <p:spPr bwMode="auto">
          <a:xfrm>
            <a:off x="3596165" y="3403600"/>
            <a:ext cx="853579" cy="540434"/>
          </a:xfrm>
          <a:prstGeom prst="curvedConnector2">
            <a:avLst/>
          </a:prstGeom>
          <a:noFill/>
          <a:ln w="38100">
            <a:solidFill>
              <a:schemeClr val="accent5">
                <a:lumMod val="20000"/>
                <a:lumOff val="80000"/>
              </a:schemeClr>
            </a:solidFill>
            <a:round/>
            <a:headEnd/>
            <a:tailEnd type="stealth" w="lg" len="lg"/>
          </a:ln>
          <a:effectLst>
            <a:outerShdw blurRad="50800" dist="38100" dir="2700000" algn="tl" rotWithShape="0">
              <a:schemeClr val="bg1">
                <a:lumMod val="95000"/>
                <a:lumOff val="5000"/>
                <a:alpha val="40000"/>
              </a:schemeClr>
            </a:outerShdw>
          </a:effectLst>
        </p:spPr>
      </p:cxnSp>
      <p:cxnSp>
        <p:nvCxnSpPr>
          <p:cNvPr id="505867" name="AutoShape 11"/>
          <p:cNvCxnSpPr>
            <a:cxnSpLocks noChangeShapeType="1"/>
          </p:cNvCxnSpPr>
          <p:nvPr/>
        </p:nvCxnSpPr>
        <p:spPr bwMode="auto">
          <a:xfrm>
            <a:off x="5349094" y="4267200"/>
            <a:ext cx="604446" cy="540434"/>
          </a:xfrm>
          <a:prstGeom prst="curvedConnector2">
            <a:avLst/>
          </a:prstGeom>
          <a:noFill/>
          <a:ln w="38100">
            <a:solidFill>
              <a:schemeClr val="accent5">
                <a:lumMod val="20000"/>
                <a:lumOff val="80000"/>
              </a:schemeClr>
            </a:solidFill>
            <a:round/>
            <a:headEnd/>
            <a:tailEnd type="stealth" w="lg" len="lg"/>
          </a:ln>
          <a:effectLst>
            <a:outerShdw blurRad="50800" dist="38100" dir="2700000" algn="tl" rotWithShape="0">
              <a:schemeClr val="bg1">
                <a:lumMod val="95000"/>
                <a:lumOff val="5000"/>
                <a:alpha val="40000"/>
              </a:schemeClr>
            </a:outerShdw>
          </a:effectLst>
        </p:spPr>
      </p:cxnSp>
      <p:cxnSp>
        <p:nvCxnSpPr>
          <p:cNvPr id="505868" name="AutoShape 12"/>
          <p:cNvCxnSpPr>
            <a:cxnSpLocks noChangeShapeType="1"/>
          </p:cNvCxnSpPr>
          <p:nvPr/>
        </p:nvCxnSpPr>
        <p:spPr bwMode="auto">
          <a:xfrm>
            <a:off x="6618594" y="5130800"/>
            <a:ext cx="790058" cy="542022"/>
          </a:xfrm>
          <a:prstGeom prst="curvedConnector2">
            <a:avLst/>
          </a:prstGeom>
          <a:noFill/>
          <a:ln w="38100">
            <a:solidFill>
              <a:schemeClr val="accent5">
                <a:lumMod val="20000"/>
                <a:lumOff val="80000"/>
              </a:schemeClr>
            </a:solidFill>
            <a:round/>
            <a:headEnd/>
            <a:tailEnd type="stealth" w="lg" len="lg"/>
          </a:ln>
          <a:effectLst>
            <a:outerShdw blurRad="50800" dist="38100" dir="2700000" algn="tl" rotWithShape="0">
              <a:schemeClr val="bg1">
                <a:lumMod val="95000"/>
                <a:lumOff val="5000"/>
                <a:alpha val="40000"/>
              </a:schemeClr>
            </a:outerShdw>
          </a:effectLst>
        </p:spPr>
      </p:cxnSp>
      <p:cxnSp>
        <p:nvCxnSpPr>
          <p:cNvPr id="505869" name="AutoShape 13"/>
          <p:cNvCxnSpPr>
            <a:cxnSpLocks noChangeShapeType="1"/>
          </p:cNvCxnSpPr>
          <p:nvPr/>
        </p:nvCxnSpPr>
        <p:spPr bwMode="auto">
          <a:xfrm rot="10800000">
            <a:off x="1599458" y="2861578"/>
            <a:ext cx="876631" cy="542022"/>
          </a:xfrm>
          <a:prstGeom prst="curvedConnector2">
            <a:avLst/>
          </a:prstGeom>
          <a:noFill/>
          <a:ln w="38100">
            <a:solidFill>
              <a:schemeClr val="accent5">
                <a:lumMod val="20000"/>
                <a:lumOff val="80000"/>
              </a:schemeClr>
            </a:solidFill>
            <a:round/>
            <a:headEnd/>
            <a:tailEnd type="stealth" w="lg" len="lg"/>
          </a:ln>
          <a:effectLst>
            <a:outerShdw blurRad="50800" dist="38100" dir="2700000" algn="tl" rotWithShape="0">
              <a:schemeClr val="bg1">
                <a:lumMod val="95000"/>
                <a:lumOff val="5000"/>
                <a:alpha val="40000"/>
              </a:schemeClr>
            </a:outerShdw>
          </a:effectLst>
        </p:spPr>
      </p:cxnSp>
      <p:cxnSp>
        <p:nvCxnSpPr>
          <p:cNvPr id="505870" name="AutoShape 14"/>
          <p:cNvCxnSpPr>
            <a:cxnSpLocks noChangeShapeType="1"/>
          </p:cNvCxnSpPr>
          <p:nvPr/>
        </p:nvCxnSpPr>
        <p:spPr bwMode="auto">
          <a:xfrm rot="10800000">
            <a:off x="3016032" y="3726766"/>
            <a:ext cx="502521" cy="540435"/>
          </a:xfrm>
          <a:prstGeom prst="curvedConnector2">
            <a:avLst/>
          </a:prstGeom>
          <a:noFill/>
          <a:ln w="38100">
            <a:solidFill>
              <a:schemeClr val="accent5">
                <a:lumMod val="20000"/>
                <a:lumOff val="80000"/>
              </a:schemeClr>
            </a:solidFill>
            <a:round/>
            <a:headEnd/>
            <a:tailEnd type="stealth" w="lg" len="lg"/>
          </a:ln>
          <a:effectLst>
            <a:outerShdw blurRad="50800" dist="38100" dir="2700000" algn="tl" rotWithShape="0">
              <a:schemeClr val="bg1">
                <a:lumMod val="95000"/>
                <a:lumOff val="5000"/>
                <a:alpha val="40000"/>
              </a:schemeClr>
            </a:outerShdw>
          </a:effectLst>
        </p:spPr>
      </p:cxnSp>
      <p:cxnSp>
        <p:nvCxnSpPr>
          <p:cNvPr id="505871" name="AutoShape 15"/>
          <p:cNvCxnSpPr>
            <a:cxnSpLocks noChangeShapeType="1"/>
          </p:cNvCxnSpPr>
          <p:nvPr/>
        </p:nvCxnSpPr>
        <p:spPr bwMode="auto">
          <a:xfrm rot="10800000">
            <a:off x="4419600" y="4590366"/>
            <a:ext cx="840440" cy="540435"/>
          </a:xfrm>
          <a:prstGeom prst="curvedConnector2">
            <a:avLst/>
          </a:prstGeom>
          <a:noFill/>
          <a:ln w="38100">
            <a:solidFill>
              <a:schemeClr val="accent5">
                <a:lumMod val="20000"/>
                <a:lumOff val="80000"/>
              </a:schemeClr>
            </a:solidFill>
            <a:round/>
            <a:headEnd/>
            <a:tailEnd type="stealth" w="lg" len="lg"/>
          </a:ln>
          <a:effectLst>
            <a:outerShdw blurRad="50800" dist="38100" dir="2700000" algn="tl" rotWithShape="0">
              <a:schemeClr val="bg1">
                <a:lumMod val="95000"/>
                <a:lumOff val="5000"/>
                <a:alpha val="40000"/>
              </a:schemeClr>
            </a:outerShdw>
          </a:effectLst>
        </p:spPr>
      </p:cxnSp>
      <p:cxnSp>
        <p:nvCxnSpPr>
          <p:cNvPr id="505872" name="AutoShape 16"/>
          <p:cNvCxnSpPr>
            <a:cxnSpLocks noChangeShapeType="1"/>
          </p:cNvCxnSpPr>
          <p:nvPr/>
        </p:nvCxnSpPr>
        <p:spPr bwMode="auto">
          <a:xfrm rot="10800000">
            <a:off x="5933445" y="5453966"/>
            <a:ext cx="644633" cy="542023"/>
          </a:xfrm>
          <a:prstGeom prst="curvedConnector2">
            <a:avLst/>
          </a:prstGeom>
          <a:noFill/>
          <a:ln w="38100">
            <a:solidFill>
              <a:schemeClr val="accent5">
                <a:lumMod val="20000"/>
                <a:lumOff val="80000"/>
              </a:schemeClr>
            </a:solidFill>
            <a:round/>
            <a:headEnd/>
            <a:tailEnd type="stealth" w="lg" len="lg"/>
          </a:ln>
          <a:effectLst>
            <a:outerShdw blurRad="50800" dist="38100" dir="2700000" algn="tl" rotWithShape="0">
              <a:schemeClr val="bg1">
                <a:lumMod val="95000"/>
                <a:lumOff val="5000"/>
                <a:alpha val="40000"/>
              </a:schemeClr>
            </a:outerShdw>
          </a:effectLst>
        </p:spPr>
      </p:cxnSp>
      <p:sp>
        <p:nvSpPr>
          <p:cNvPr id="505858" name="Rectangle 2"/>
          <p:cNvSpPr>
            <a:spLocks noGrp="1" noChangeArrowheads="1"/>
          </p:cNvSpPr>
          <p:nvPr>
            <p:ph type="title"/>
          </p:nvPr>
        </p:nvSpPr>
        <p:spPr/>
        <p:txBody>
          <a:bodyPr/>
          <a:lstStyle/>
          <a:p>
            <a:r>
              <a:rPr lang="en-US"/>
              <a:t>The Waterfall Process</a:t>
            </a:r>
          </a:p>
        </p:txBody>
      </p:sp>
      <p:sp>
        <p:nvSpPr>
          <p:cNvPr id="505860" name="Rectangle 4"/>
          <p:cNvSpPr>
            <a:spLocks noChangeArrowheads="1"/>
          </p:cNvSpPr>
          <p:nvPr/>
        </p:nvSpPr>
        <p:spPr bwMode="auto">
          <a:xfrm>
            <a:off x="755650" y="2215247"/>
            <a:ext cx="1704313" cy="646331"/>
          </a:xfrm>
          <a:prstGeom prst="rect">
            <a:avLst/>
          </a:prstGeom>
          <a:solidFill>
            <a:schemeClr val="accent5">
              <a:lumMod val="40000"/>
              <a:lumOff val="60000"/>
              <a:alpha val="25000"/>
            </a:schemeClr>
          </a:solidFill>
          <a:ln w="12700">
            <a:solidFill>
              <a:schemeClr val="accent5">
                <a:lumMod val="60000"/>
                <a:lumOff val="4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lnSpc>
                <a:spcPct val="100000"/>
              </a:lnSpc>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Software</a:t>
            </a:r>
          </a:p>
          <a:p>
            <a:pPr eaLnBrk="0" hangingPunct="0">
              <a:lnSpc>
                <a:spcPct val="100000"/>
              </a:lnSpc>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Requirements</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5861" name="Rectangle 5"/>
          <p:cNvSpPr>
            <a:spLocks noChangeArrowheads="1"/>
          </p:cNvSpPr>
          <p:nvPr/>
        </p:nvSpPr>
        <p:spPr bwMode="auto">
          <a:xfrm>
            <a:off x="2484438" y="3080434"/>
            <a:ext cx="1099981" cy="646331"/>
          </a:xfrm>
          <a:prstGeom prst="rect">
            <a:avLst/>
          </a:prstGeom>
          <a:solidFill>
            <a:schemeClr val="accent5">
              <a:lumMod val="40000"/>
              <a:lumOff val="60000"/>
              <a:alpha val="25000"/>
            </a:schemeClr>
          </a:solidFill>
          <a:ln w="12700">
            <a:solidFill>
              <a:schemeClr val="accent5">
                <a:lumMod val="60000"/>
                <a:lumOff val="4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Software</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Design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5862" name="Rectangle 6"/>
          <p:cNvSpPr>
            <a:spLocks noChangeArrowheads="1"/>
          </p:cNvSpPr>
          <p:nvPr/>
        </p:nvSpPr>
        <p:spPr bwMode="auto">
          <a:xfrm>
            <a:off x="3536950" y="3944034"/>
            <a:ext cx="1802096" cy="646331"/>
          </a:xfrm>
          <a:prstGeom prst="rect">
            <a:avLst/>
          </a:prstGeom>
          <a:solidFill>
            <a:schemeClr val="accent5">
              <a:lumMod val="40000"/>
              <a:lumOff val="60000"/>
              <a:alpha val="25000"/>
            </a:schemeClr>
          </a:solidFill>
          <a:ln w="12700">
            <a:solidFill>
              <a:schemeClr val="accent5">
                <a:lumMod val="60000"/>
                <a:lumOff val="4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Implementation</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(Coding)</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5863" name="Rectangle 7"/>
          <p:cNvSpPr>
            <a:spLocks noChangeArrowheads="1"/>
          </p:cNvSpPr>
          <p:nvPr/>
        </p:nvSpPr>
        <p:spPr bwMode="auto">
          <a:xfrm>
            <a:off x="5278438" y="4807634"/>
            <a:ext cx="1330108" cy="646331"/>
          </a:xfrm>
          <a:prstGeom prst="rect">
            <a:avLst/>
          </a:prstGeom>
          <a:solidFill>
            <a:schemeClr val="accent5">
              <a:lumMod val="40000"/>
              <a:lumOff val="60000"/>
              <a:alpha val="25000"/>
            </a:schemeClr>
          </a:solidFill>
          <a:ln w="12700">
            <a:solidFill>
              <a:schemeClr val="accent5">
                <a:lumMod val="60000"/>
                <a:lumOff val="4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Verification</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(Testing)</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5864" name="Rectangle 8"/>
          <p:cNvSpPr>
            <a:spLocks noChangeArrowheads="1"/>
          </p:cNvSpPr>
          <p:nvPr/>
        </p:nvSpPr>
        <p:spPr bwMode="auto">
          <a:xfrm>
            <a:off x="6588125" y="5672822"/>
            <a:ext cx="1620957" cy="646331"/>
          </a:xfrm>
          <a:prstGeom prst="rect">
            <a:avLst/>
          </a:prstGeom>
          <a:solidFill>
            <a:schemeClr val="accent5">
              <a:lumMod val="40000"/>
              <a:lumOff val="60000"/>
              <a:alpha val="25000"/>
            </a:schemeClr>
          </a:solidFill>
          <a:ln w="12700">
            <a:solidFill>
              <a:schemeClr val="accent5">
                <a:lumMod val="60000"/>
                <a:lumOff val="4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Operation</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(Maintenance)</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5859" name="Rectangle 3"/>
          <p:cNvSpPr>
            <a:spLocks noGrp="1" noChangeArrowheads="1"/>
          </p:cNvSpPr>
          <p:nvPr>
            <p:ph type="body" idx="1"/>
          </p:nvPr>
        </p:nvSpPr>
        <p:spPr>
          <a:xfrm>
            <a:off x="446088" y="1268413"/>
            <a:ext cx="8199437" cy="612775"/>
          </a:xfrm>
        </p:spPr>
        <p:txBody>
          <a:bodyPr/>
          <a:lstStyle/>
          <a:p>
            <a:r>
              <a:rPr lang="en-US" dirty="0"/>
              <a:t>The waterfall development process:</a:t>
            </a:r>
          </a:p>
        </p:txBody>
      </p:sp>
      <p:pic>
        <p:nvPicPr>
          <p:cNvPr id="17" name="Picture 3" descr="Waterfall-1"/>
          <p:cNvPicPr>
            <a:picLocks noChangeAspect="1" noChangeArrowheads="1"/>
          </p:cNvPicPr>
          <p:nvPr/>
        </p:nvPicPr>
        <p:blipFill>
          <a:blip r:embed="rId3" cstate="print"/>
          <a:srcRect/>
          <a:stretch>
            <a:fillRect/>
          </a:stretch>
        </p:blipFill>
        <p:spPr bwMode="auto">
          <a:xfrm>
            <a:off x="7585406" y="1066800"/>
            <a:ext cx="1218748" cy="1676400"/>
          </a:xfrm>
          <a:prstGeom prst="roundRect">
            <a:avLst>
              <a:gd name="adj" fmla="val 4401"/>
            </a:avLst>
          </a:prstGeom>
          <a:noFill/>
          <a:ln w="6350">
            <a:solidFill>
              <a:srgbClr val="5DC026">
                <a:alpha val="49804"/>
              </a:srgbClr>
            </a:solidFill>
            <a:miter lim="800000"/>
            <a:headEnd/>
            <a:tailEnd/>
          </a:ln>
        </p:spPr>
      </p:pic>
      <p:pic>
        <p:nvPicPr>
          <p:cNvPr id="18" name="Picture 5" descr="Waterfall-3"/>
          <p:cNvPicPr>
            <a:picLocks noChangeAspect="1" noChangeArrowheads="1"/>
          </p:cNvPicPr>
          <p:nvPr/>
        </p:nvPicPr>
        <p:blipFill>
          <a:blip r:embed="rId4" cstate="print"/>
          <a:srcRect/>
          <a:stretch>
            <a:fillRect/>
          </a:stretch>
        </p:blipFill>
        <p:spPr bwMode="auto">
          <a:xfrm>
            <a:off x="381000" y="4800600"/>
            <a:ext cx="1226517" cy="1684337"/>
          </a:xfrm>
          <a:prstGeom prst="roundRect">
            <a:avLst>
              <a:gd name="adj" fmla="val 4401"/>
            </a:avLst>
          </a:prstGeom>
          <a:noFill/>
          <a:ln w="6350">
            <a:solidFill>
              <a:srgbClr val="5DC026">
                <a:alpha val="49804"/>
              </a:srgbClr>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53" name="Rectangle 49"/>
          <p:cNvSpPr>
            <a:spLocks noChangeArrowheads="1"/>
          </p:cNvSpPr>
          <p:nvPr/>
        </p:nvSpPr>
        <p:spPr bwMode="auto">
          <a:xfrm>
            <a:off x="2576513" y="1806059"/>
            <a:ext cx="1581202"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Requirements</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06" name="Rectangle 2"/>
          <p:cNvSpPr>
            <a:spLocks noChangeArrowheads="1"/>
          </p:cNvSpPr>
          <p:nvPr/>
        </p:nvSpPr>
        <p:spPr bwMode="auto">
          <a:xfrm>
            <a:off x="399998" y="1944469"/>
            <a:ext cx="1581202" cy="646331"/>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System</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Requirements</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07" name="Rectangle 3"/>
          <p:cNvSpPr>
            <a:spLocks noGrp="1" noChangeArrowheads="1"/>
          </p:cNvSpPr>
          <p:nvPr>
            <p:ph type="title"/>
          </p:nvPr>
        </p:nvSpPr>
        <p:spPr/>
        <p:txBody>
          <a:bodyPr/>
          <a:lstStyle/>
          <a:p>
            <a:r>
              <a:rPr lang="en-US"/>
              <a:t>Formal Methodologies</a:t>
            </a:r>
            <a:endParaRPr lang="bg-BG"/>
          </a:p>
        </p:txBody>
      </p:sp>
      <p:sp>
        <p:nvSpPr>
          <p:cNvPr id="507908" name="Rectangle 4"/>
          <p:cNvSpPr>
            <a:spLocks noGrp="1" noChangeArrowheads="1"/>
          </p:cNvSpPr>
          <p:nvPr>
            <p:ph type="body" idx="1"/>
          </p:nvPr>
        </p:nvSpPr>
        <p:spPr>
          <a:xfrm>
            <a:off x="457200" y="973137"/>
            <a:ext cx="8124825" cy="627063"/>
          </a:xfrm>
          <a:noFill/>
          <a:ln/>
          <a:effectLst>
            <a:outerShdw dist="17961" dir="2700000" algn="ctr" rotWithShape="0">
              <a:schemeClr val="bg2"/>
            </a:outerShdw>
          </a:effectLst>
        </p:spPr>
        <p:txBody>
          <a:bodyPr/>
          <a:lstStyle/>
          <a:p>
            <a:r>
              <a:rPr lang="en-US" dirty="0"/>
              <a:t>Formal methodologies are heavyweight!</a:t>
            </a:r>
          </a:p>
        </p:txBody>
      </p:sp>
      <p:sp>
        <p:nvSpPr>
          <p:cNvPr id="507909" name="Rectangle 5"/>
          <p:cNvSpPr>
            <a:spLocks noChangeArrowheads="1"/>
          </p:cNvSpPr>
          <p:nvPr/>
        </p:nvSpPr>
        <p:spPr bwMode="auto">
          <a:xfrm>
            <a:off x="1622425" y="2630269"/>
            <a:ext cx="1581202" cy="646331"/>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Software</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Requirements</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0" name="Rectangle 6"/>
          <p:cNvSpPr>
            <a:spLocks noChangeArrowheads="1"/>
          </p:cNvSpPr>
          <p:nvPr/>
        </p:nvSpPr>
        <p:spPr bwMode="auto">
          <a:xfrm>
            <a:off x="3787775" y="3958709"/>
            <a:ext cx="1013419"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Analysis</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1" name="Rectangle 7"/>
          <p:cNvSpPr>
            <a:spLocks noChangeArrowheads="1"/>
          </p:cNvSpPr>
          <p:nvPr/>
        </p:nvSpPr>
        <p:spPr bwMode="auto">
          <a:xfrm>
            <a:off x="5862638" y="4985822"/>
            <a:ext cx="888385"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Coding</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2" name="Rectangle 8"/>
          <p:cNvSpPr>
            <a:spLocks noChangeArrowheads="1"/>
          </p:cNvSpPr>
          <p:nvPr/>
        </p:nvSpPr>
        <p:spPr bwMode="auto">
          <a:xfrm>
            <a:off x="6661150" y="5489059"/>
            <a:ext cx="918585"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Testing</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3" name="Rectangle 9"/>
          <p:cNvSpPr>
            <a:spLocks noChangeArrowheads="1"/>
          </p:cNvSpPr>
          <p:nvPr/>
        </p:nvSpPr>
        <p:spPr bwMode="auto">
          <a:xfrm>
            <a:off x="7023100" y="6136759"/>
            <a:ext cx="1298753"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Operations</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4" name="Rectangle 10"/>
          <p:cNvSpPr>
            <a:spLocks noChangeArrowheads="1"/>
          </p:cNvSpPr>
          <p:nvPr/>
        </p:nvSpPr>
        <p:spPr bwMode="auto">
          <a:xfrm>
            <a:off x="3669501" y="2125172"/>
            <a:ext cx="872355"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Design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5" name="Rectangle 11"/>
          <p:cNvSpPr>
            <a:spLocks noChangeArrowheads="1"/>
          </p:cNvSpPr>
          <p:nvPr/>
        </p:nvSpPr>
        <p:spPr bwMode="auto">
          <a:xfrm>
            <a:off x="4495800" y="2331540"/>
            <a:ext cx="1013419"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Analysis</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6" name="Rectangle 12"/>
          <p:cNvSpPr>
            <a:spLocks noChangeArrowheads="1"/>
          </p:cNvSpPr>
          <p:nvPr/>
        </p:nvSpPr>
        <p:spPr bwMode="auto">
          <a:xfrm>
            <a:off x="5170488" y="2635935"/>
            <a:ext cx="1031051" cy="646331"/>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Detailed</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Design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20" name="AutoShape 16"/>
          <p:cNvSpPr>
            <a:spLocks noChangeArrowheads="1"/>
          </p:cNvSpPr>
          <p:nvPr/>
        </p:nvSpPr>
        <p:spPr bwMode="auto">
          <a:xfrm>
            <a:off x="395288" y="4600579"/>
            <a:ext cx="1398587" cy="995928"/>
          </a:xfrm>
          <a:prstGeom prst="foldedCorner">
            <a:avLst>
              <a:gd name="adj" fmla="val 12500"/>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bIns="0">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Preliminary</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Design</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Document</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21" name="AutoShape 17"/>
          <p:cNvSpPr>
            <a:spLocks noChangeArrowheads="1"/>
          </p:cNvSpPr>
          <p:nvPr/>
        </p:nvSpPr>
        <p:spPr bwMode="auto">
          <a:xfrm>
            <a:off x="468313" y="5795576"/>
            <a:ext cx="1439862" cy="681424"/>
          </a:xfrm>
          <a:prstGeom prst="foldedCorner">
            <a:avLst>
              <a:gd name="adj" fmla="val 12500"/>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bIns="0">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UI Design Document</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22" name="AutoShape 18"/>
          <p:cNvSpPr>
            <a:spLocks noChangeArrowheads="1"/>
          </p:cNvSpPr>
          <p:nvPr/>
        </p:nvSpPr>
        <p:spPr bwMode="auto">
          <a:xfrm>
            <a:off x="5465763" y="5769352"/>
            <a:ext cx="906462" cy="727859"/>
          </a:xfrm>
          <a:prstGeom prst="foldedCorner">
            <a:avLst>
              <a:gd name="adj" fmla="val 17991"/>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bIns="0">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Test</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Plan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cxnSp>
        <p:nvCxnSpPr>
          <p:cNvPr id="507924" name="AutoShape 20"/>
          <p:cNvCxnSpPr>
            <a:cxnSpLocks noChangeShapeType="1"/>
            <a:stCxn id="507906" idx="2"/>
            <a:endCxn id="507909" idx="1"/>
          </p:cNvCxnSpPr>
          <p:nvPr/>
        </p:nvCxnSpPr>
        <p:spPr bwMode="auto">
          <a:xfrm rot="16200000" flipH="1">
            <a:off x="1225195" y="2556204"/>
            <a:ext cx="362635" cy="431826"/>
          </a:xfrm>
          <a:prstGeom prst="curvedConnector2">
            <a:avLst/>
          </a:prstGeom>
          <a:noFill/>
          <a:ln w="25400">
            <a:solidFill>
              <a:schemeClr val="accent5">
                <a:lumMod val="20000"/>
                <a:lumOff val="80000"/>
              </a:schemeClr>
            </a:solidFill>
            <a:round/>
            <a:headEnd/>
            <a:tailEnd type="stealth" w="lg" len="lg"/>
          </a:ln>
          <a:effectLst/>
        </p:spPr>
      </p:cxnSp>
      <p:cxnSp>
        <p:nvCxnSpPr>
          <p:cNvPr id="507925" name="AutoShape 21"/>
          <p:cNvCxnSpPr>
            <a:cxnSpLocks noChangeShapeType="1"/>
            <a:stCxn id="507909" idx="2"/>
            <a:endCxn id="507933" idx="1"/>
          </p:cNvCxnSpPr>
          <p:nvPr/>
        </p:nvCxnSpPr>
        <p:spPr bwMode="auto">
          <a:xfrm rot="16200000" flipH="1">
            <a:off x="2358696" y="3330930"/>
            <a:ext cx="362635" cy="253974"/>
          </a:xfrm>
          <a:prstGeom prst="curvedConnector2">
            <a:avLst/>
          </a:prstGeom>
          <a:noFill/>
          <a:ln w="25400">
            <a:solidFill>
              <a:schemeClr val="accent5">
                <a:lumMod val="20000"/>
                <a:lumOff val="80000"/>
              </a:schemeClr>
            </a:solidFill>
            <a:round/>
            <a:headEnd/>
            <a:tailEnd type="stealth" w="lg" len="lg"/>
          </a:ln>
          <a:effectLst/>
        </p:spPr>
      </p:cxnSp>
      <p:cxnSp>
        <p:nvCxnSpPr>
          <p:cNvPr id="507926" name="AutoShape 22"/>
          <p:cNvCxnSpPr>
            <a:cxnSpLocks noChangeShapeType="1"/>
            <a:stCxn id="507910" idx="3"/>
            <a:endCxn id="507946" idx="0"/>
          </p:cNvCxnSpPr>
          <p:nvPr/>
        </p:nvCxnSpPr>
        <p:spPr bwMode="auto">
          <a:xfrm>
            <a:off x="4801194" y="4143375"/>
            <a:ext cx="591241" cy="180072"/>
          </a:xfrm>
          <a:prstGeom prst="curvedConnector2">
            <a:avLst/>
          </a:prstGeom>
          <a:noFill/>
          <a:ln w="25400">
            <a:solidFill>
              <a:schemeClr val="accent5">
                <a:lumMod val="20000"/>
                <a:lumOff val="80000"/>
              </a:schemeClr>
            </a:solidFill>
            <a:round/>
            <a:headEnd/>
            <a:tailEnd type="stealth" w="lg" len="lg"/>
          </a:ln>
          <a:effectLst/>
        </p:spPr>
      </p:cxnSp>
      <p:cxnSp>
        <p:nvCxnSpPr>
          <p:cNvPr id="507927" name="AutoShape 23"/>
          <p:cNvCxnSpPr>
            <a:cxnSpLocks noChangeShapeType="1"/>
            <a:stCxn id="507946" idx="1"/>
            <a:endCxn id="507948" idx="0"/>
          </p:cNvCxnSpPr>
          <p:nvPr/>
        </p:nvCxnSpPr>
        <p:spPr bwMode="auto">
          <a:xfrm rot="10800000" flipV="1">
            <a:off x="4283870" y="4646613"/>
            <a:ext cx="581819" cy="396636"/>
          </a:xfrm>
          <a:prstGeom prst="curvedConnector2">
            <a:avLst/>
          </a:prstGeom>
          <a:noFill/>
          <a:ln w="25400">
            <a:solidFill>
              <a:schemeClr val="accent5">
                <a:lumMod val="20000"/>
                <a:lumOff val="80000"/>
              </a:schemeClr>
            </a:solidFill>
            <a:round/>
            <a:headEnd/>
            <a:tailEnd type="stealth" w="lg" len="lg"/>
          </a:ln>
          <a:effectLst/>
        </p:spPr>
      </p:cxnSp>
      <p:cxnSp>
        <p:nvCxnSpPr>
          <p:cNvPr id="507928" name="AutoShape 24"/>
          <p:cNvCxnSpPr>
            <a:cxnSpLocks noChangeShapeType="1"/>
            <a:stCxn id="507911" idx="2"/>
            <a:endCxn id="507912" idx="1"/>
          </p:cNvCxnSpPr>
          <p:nvPr/>
        </p:nvCxnSpPr>
        <p:spPr bwMode="auto">
          <a:xfrm rot="16200000" flipH="1">
            <a:off x="6324705" y="5337279"/>
            <a:ext cx="318571" cy="354319"/>
          </a:xfrm>
          <a:prstGeom prst="curvedConnector2">
            <a:avLst/>
          </a:prstGeom>
          <a:noFill/>
          <a:ln w="25400">
            <a:solidFill>
              <a:schemeClr val="accent5">
                <a:lumMod val="20000"/>
                <a:lumOff val="80000"/>
              </a:schemeClr>
            </a:solidFill>
            <a:round/>
            <a:headEnd/>
            <a:tailEnd type="stealth" w="lg" len="lg"/>
          </a:ln>
          <a:effectLst/>
        </p:spPr>
      </p:cxnSp>
      <p:cxnSp>
        <p:nvCxnSpPr>
          <p:cNvPr id="507929" name="AutoShape 25"/>
          <p:cNvCxnSpPr>
            <a:cxnSpLocks noChangeShapeType="1"/>
            <a:stCxn id="507912" idx="2"/>
            <a:endCxn id="507913" idx="0"/>
          </p:cNvCxnSpPr>
          <p:nvPr/>
        </p:nvCxnSpPr>
        <p:spPr bwMode="auto">
          <a:xfrm rot="16200000" flipH="1">
            <a:off x="7257276" y="5721558"/>
            <a:ext cx="278368" cy="552034"/>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30" name="AutoShape 26"/>
          <p:cNvCxnSpPr>
            <a:cxnSpLocks noChangeShapeType="1"/>
            <a:stCxn id="507919" idx="2"/>
            <a:endCxn id="507913" idx="0"/>
          </p:cNvCxnSpPr>
          <p:nvPr/>
        </p:nvCxnSpPr>
        <p:spPr bwMode="auto">
          <a:xfrm rot="5400000">
            <a:off x="7041991" y="5200866"/>
            <a:ext cx="1566379" cy="305406"/>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31" name="AutoShape 27"/>
          <p:cNvCxnSpPr>
            <a:cxnSpLocks noChangeShapeType="1"/>
            <a:stCxn id="507909" idx="1"/>
            <a:endCxn id="507943" idx="0"/>
          </p:cNvCxnSpPr>
          <p:nvPr/>
        </p:nvCxnSpPr>
        <p:spPr bwMode="auto">
          <a:xfrm rot="10800000" flipV="1">
            <a:off x="1187451" y="2953434"/>
            <a:ext cx="434974" cy="440107"/>
          </a:xfrm>
          <a:prstGeom prst="curvedConnector2">
            <a:avLst/>
          </a:prstGeom>
          <a:noFill/>
          <a:ln w="25400">
            <a:solidFill>
              <a:schemeClr val="accent5">
                <a:lumMod val="20000"/>
                <a:lumOff val="80000"/>
              </a:schemeClr>
            </a:solidFill>
            <a:round/>
            <a:headEnd/>
            <a:tailEnd type="stealth" w="lg" len="lg"/>
          </a:ln>
          <a:effectLst/>
        </p:spPr>
      </p:cxnSp>
      <p:cxnSp>
        <p:nvCxnSpPr>
          <p:cNvPr id="507932" name="AutoShape 28"/>
          <p:cNvCxnSpPr>
            <a:cxnSpLocks noChangeShapeType="1"/>
            <a:stCxn id="507933" idx="1"/>
            <a:endCxn id="507920" idx="3"/>
          </p:cNvCxnSpPr>
          <p:nvPr/>
        </p:nvCxnSpPr>
        <p:spPr bwMode="auto">
          <a:xfrm rot="10800000" flipV="1">
            <a:off x="1793876" y="3639235"/>
            <a:ext cx="873125" cy="1459308"/>
          </a:xfrm>
          <a:prstGeom prst="curvedConnector3">
            <a:avLst>
              <a:gd name="adj1" fmla="val 50000"/>
            </a:avLst>
          </a:prstGeom>
          <a:noFill/>
          <a:ln w="25400">
            <a:solidFill>
              <a:schemeClr val="accent5">
                <a:lumMod val="20000"/>
                <a:lumOff val="80000"/>
              </a:schemeClr>
            </a:solidFill>
            <a:round/>
            <a:headEnd/>
            <a:tailEnd type="stealth" w="lg" len="lg"/>
          </a:ln>
          <a:effectLst/>
        </p:spPr>
      </p:cxnSp>
      <p:sp>
        <p:nvSpPr>
          <p:cNvPr id="507933" name="Rectangle 29"/>
          <p:cNvSpPr>
            <a:spLocks noChangeArrowheads="1"/>
          </p:cNvSpPr>
          <p:nvPr/>
        </p:nvSpPr>
        <p:spPr bwMode="auto">
          <a:xfrm>
            <a:off x="2667000" y="3316069"/>
            <a:ext cx="1337226" cy="646331"/>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Preliminary</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Design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cxnSp>
        <p:nvCxnSpPr>
          <p:cNvPr id="507934" name="AutoShape 30"/>
          <p:cNvCxnSpPr>
            <a:cxnSpLocks noChangeShapeType="1"/>
            <a:stCxn id="507933" idx="2"/>
            <a:endCxn id="507945" idx="0"/>
          </p:cNvCxnSpPr>
          <p:nvPr/>
        </p:nvCxnSpPr>
        <p:spPr bwMode="auto">
          <a:xfrm rot="5400000">
            <a:off x="2939007" y="3799930"/>
            <a:ext cx="234136" cy="559076"/>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35" name="AutoShape 31"/>
          <p:cNvCxnSpPr>
            <a:cxnSpLocks noChangeShapeType="1"/>
            <a:stCxn id="507946" idx="1"/>
            <a:endCxn id="507921" idx="3"/>
          </p:cNvCxnSpPr>
          <p:nvPr/>
        </p:nvCxnSpPr>
        <p:spPr bwMode="auto">
          <a:xfrm rot="10800000" flipV="1">
            <a:off x="1908176" y="4646612"/>
            <a:ext cx="2957513" cy="1489675"/>
          </a:xfrm>
          <a:prstGeom prst="curvedConnector3">
            <a:avLst>
              <a:gd name="adj1" fmla="val 75142"/>
            </a:avLst>
          </a:prstGeom>
          <a:noFill/>
          <a:ln w="25400">
            <a:solidFill>
              <a:schemeClr val="accent5">
                <a:lumMod val="20000"/>
                <a:lumOff val="80000"/>
              </a:schemeClr>
            </a:solidFill>
            <a:round/>
            <a:headEnd/>
            <a:tailEnd type="stealth" w="lg" len="lg"/>
          </a:ln>
          <a:effectLst/>
        </p:spPr>
      </p:cxnSp>
      <p:cxnSp>
        <p:nvCxnSpPr>
          <p:cNvPr id="507936" name="AutoShape 32"/>
          <p:cNvCxnSpPr>
            <a:cxnSpLocks noChangeShapeType="1"/>
            <a:stCxn id="507945" idx="6"/>
            <a:endCxn id="507910" idx="1"/>
          </p:cNvCxnSpPr>
          <p:nvPr/>
        </p:nvCxnSpPr>
        <p:spPr bwMode="auto">
          <a:xfrm flipV="1">
            <a:off x="3428999" y="4143375"/>
            <a:ext cx="358776" cy="507593"/>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37" name="AutoShape 33"/>
          <p:cNvCxnSpPr>
            <a:cxnSpLocks noChangeShapeType="1"/>
            <a:stCxn id="507948" idx="6"/>
            <a:endCxn id="507911" idx="1"/>
          </p:cNvCxnSpPr>
          <p:nvPr/>
        </p:nvCxnSpPr>
        <p:spPr bwMode="auto">
          <a:xfrm flipV="1">
            <a:off x="5435600" y="5170488"/>
            <a:ext cx="427038" cy="132437"/>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39" name="AutoShape 35"/>
          <p:cNvCxnSpPr>
            <a:cxnSpLocks noChangeShapeType="1"/>
            <a:stCxn id="507919" idx="1"/>
            <a:endCxn id="507910" idx="0"/>
          </p:cNvCxnSpPr>
          <p:nvPr/>
        </p:nvCxnSpPr>
        <p:spPr bwMode="auto">
          <a:xfrm rot="10800000">
            <a:off x="4294485" y="3958710"/>
            <a:ext cx="3279280" cy="427005"/>
          </a:xfrm>
          <a:prstGeom prst="curvedConnector4">
            <a:avLst>
              <a:gd name="adj1" fmla="val 42274"/>
              <a:gd name="adj2" fmla="val 153536"/>
            </a:avLst>
          </a:prstGeom>
          <a:noFill/>
          <a:ln w="25400">
            <a:solidFill>
              <a:schemeClr val="accent5">
                <a:lumMod val="20000"/>
                <a:lumOff val="80000"/>
              </a:schemeClr>
            </a:solidFill>
            <a:round/>
            <a:headEnd/>
            <a:tailEnd type="stealth" w="lg" len="lg"/>
          </a:ln>
          <a:effectLst/>
        </p:spPr>
      </p:cxnSp>
      <p:cxnSp>
        <p:nvCxnSpPr>
          <p:cNvPr id="507940" name="AutoShape 36"/>
          <p:cNvCxnSpPr>
            <a:cxnSpLocks noChangeShapeType="1"/>
            <a:stCxn id="507919" idx="1"/>
            <a:endCxn id="507946" idx="0"/>
          </p:cNvCxnSpPr>
          <p:nvPr/>
        </p:nvCxnSpPr>
        <p:spPr bwMode="auto">
          <a:xfrm rot="10800000">
            <a:off x="5392435" y="4323448"/>
            <a:ext cx="2181330" cy="62267"/>
          </a:xfrm>
          <a:prstGeom prst="curvedConnector4">
            <a:avLst>
              <a:gd name="adj1" fmla="val 37926"/>
              <a:gd name="adj2" fmla="val 467129"/>
            </a:avLst>
          </a:prstGeom>
          <a:noFill/>
          <a:ln w="25400">
            <a:solidFill>
              <a:schemeClr val="accent5">
                <a:lumMod val="20000"/>
                <a:lumOff val="80000"/>
              </a:schemeClr>
            </a:solidFill>
            <a:round/>
            <a:headEnd/>
            <a:tailEnd type="stealth" w="lg" len="lg"/>
          </a:ln>
          <a:effectLst/>
        </p:spPr>
      </p:cxnSp>
      <p:cxnSp>
        <p:nvCxnSpPr>
          <p:cNvPr id="507941" name="AutoShape 37"/>
          <p:cNvCxnSpPr>
            <a:cxnSpLocks noChangeShapeType="1"/>
            <a:stCxn id="507919" idx="1"/>
            <a:endCxn id="507911" idx="0"/>
          </p:cNvCxnSpPr>
          <p:nvPr/>
        </p:nvCxnSpPr>
        <p:spPr bwMode="auto">
          <a:xfrm rot="10800000" flipV="1">
            <a:off x="6306831" y="4385714"/>
            <a:ext cx="1266934" cy="600108"/>
          </a:xfrm>
          <a:prstGeom prst="curvedConnector2">
            <a:avLst/>
          </a:prstGeom>
          <a:noFill/>
          <a:ln w="25400">
            <a:solidFill>
              <a:schemeClr val="accent5">
                <a:lumMod val="20000"/>
                <a:lumOff val="80000"/>
              </a:schemeClr>
            </a:solidFill>
            <a:round/>
            <a:headEnd/>
            <a:tailEnd type="stealth" w="lg" len="lg"/>
          </a:ln>
          <a:effectLst/>
        </p:spPr>
      </p:cxnSp>
      <p:cxnSp>
        <p:nvCxnSpPr>
          <p:cNvPr id="507942" name="AutoShape 38"/>
          <p:cNvCxnSpPr>
            <a:cxnSpLocks noChangeShapeType="1"/>
            <a:stCxn id="507919" idx="1"/>
            <a:endCxn id="507912" idx="0"/>
          </p:cNvCxnSpPr>
          <p:nvPr/>
        </p:nvCxnSpPr>
        <p:spPr bwMode="auto">
          <a:xfrm rot="10800000" flipV="1">
            <a:off x="7120443" y="4385713"/>
            <a:ext cx="453322" cy="1103345"/>
          </a:xfrm>
          <a:prstGeom prst="curvedConnector2">
            <a:avLst/>
          </a:prstGeom>
          <a:noFill/>
          <a:ln w="25400">
            <a:solidFill>
              <a:schemeClr val="accent5">
                <a:lumMod val="20000"/>
                <a:lumOff val="80000"/>
              </a:schemeClr>
            </a:solidFill>
            <a:round/>
            <a:headEnd/>
            <a:tailEnd type="stealth" w="lg" len="lg"/>
          </a:ln>
          <a:effectLst/>
        </p:spPr>
      </p:cxnSp>
      <p:sp>
        <p:nvSpPr>
          <p:cNvPr id="507943" name="AutoShape 39"/>
          <p:cNvSpPr>
            <a:spLocks noChangeArrowheads="1"/>
          </p:cNvSpPr>
          <p:nvPr/>
        </p:nvSpPr>
        <p:spPr bwMode="auto">
          <a:xfrm>
            <a:off x="395288" y="3393542"/>
            <a:ext cx="1584325" cy="1026058"/>
          </a:xfrm>
          <a:prstGeom prst="foldedCorner">
            <a:avLst>
              <a:gd name="adj" fmla="val 12500"/>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tIns="72000" bIns="0">
            <a:spAutoFit/>
          </a:bodyPr>
          <a:lstStyle/>
          <a:p>
            <a:pPr eaLnBrk="0" hangingPunct="0">
              <a:lnSpc>
                <a:spcPct val="100000"/>
              </a:lnSpc>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Software </a:t>
            </a:r>
          </a:p>
          <a:p>
            <a:pPr eaLnBrk="0" hangingPunct="0">
              <a:lnSpc>
                <a:spcPct val="100000"/>
              </a:lnSpc>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Requirements</a:t>
            </a:r>
          </a:p>
          <a:p>
            <a:pPr eaLnBrk="0" hangingPunct="0">
              <a:lnSpc>
                <a:spcPct val="100000"/>
              </a:lnSpc>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Specification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cxnSp>
        <p:nvCxnSpPr>
          <p:cNvPr id="507944" name="AutoShape 40"/>
          <p:cNvCxnSpPr>
            <a:cxnSpLocks noChangeShapeType="1"/>
            <a:stCxn id="507946" idx="1"/>
            <a:endCxn id="507923" idx="0"/>
          </p:cNvCxnSpPr>
          <p:nvPr/>
        </p:nvCxnSpPr>
        <p:spPr bwMode="auto">
          <a:xfrm rot="10800000" flipV="1">
            <a:off x="2965450" y="4646612"/>
            <a:ext cx="1900238" cy="1144587"/>
          </a:xfrm>
          <a:prstGeom prst="curvedConnector2">
            <a:avLst/>
          </a:prstGeom>
          <a:noFill/>
          <a:ln w="25400">
            <a:solidFill>
              <a:schemeClr val="accent5">
                <a:lumMod val="20000"/>
                <a:lumOff val="80000"/>
              </a:schemeClr>
            </a:solidFill>
            <a:round/>
            <a:headEnd/>
            <a:tailEnd type="stealth" w="lg" len="lg"/>
          </a:ln>
          <a:effectLst/>
        </p:spPr>
      </p:cxnSp>
      <p:sp>
        <p:nvSpPr>
          <p:cNvPr id="507946" name="Rectangle 42"/>
          <p:cNvSpPr>
            <a:spLocks noChangeArrowheads="1"/>
          </p:cNvSpPr>
          <p:nvPr/>
        </p:nvSpPr>
        <p:spPr bwMode="auto">
          <a:xfrm>
            <a:off x="4865688" y="4323447"/>
            <a:ext cx="1053494" cy="646331"/>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Program</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Design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cxnSp>
        <p:nvCxnSpPr>
          <p:cNvPr id="507947" name="AutoShape 43"/>
          <p:cNvCxnSpPr>
            <a:cxnSpLocks noChangeShapeType="1"/>
            <a:stCxn id="507912" idx="1"/>
            <a:endCxn id="507922" idx="3"/>
          </p:cNvCxnSpPr>
          <p:nvPr/>
        </p:nvCxnSpPr>
        <p:spPr bwMode="auto">
          <a:xfrm rot="10800000" flipV="1">
            <a:off x="6372226" y="5673724"/>
            <a:ext cx="288925" cy="459557"/>
          </a:xfrm>
          <a:prstGeom prst="curvedConnector3">
            <a:avLst>
              <a:gd name="adj1" fmla="val 50000"/>
            </a:avLst>
          </a:prstGeom>
          <a:noFill/>
          <a:ln w="25400">
            <a:solidFill>
              <a:schemeClr val="accent5">
                <a:lumMod val="20000"/>
                <a:lumOff val="80000"/>
              </a:schemeClr>
            </a:solidFill>
            <a:round/>
            <a:headEnd/>
            <a:tailEnd type="stealth" w="lg" len="lg"/>
          </a:ln>
          <a:effectLst/>
        </p:spPr>
      </p:cxnSp>
      <p:sp>
        <p:nvSpPr>
          <p:cNvPr id="507948" name="Oval 44"/>
          <p:cNvSpPr>
            <a:spLocks noChangeArrowheads="1"/>
          </p:cNvSpPr>
          <p:nvPr/>
        </p:nvSpPr>
        <p:spPr bwMode="auto">
          <a:xfrm>
            <a:off x="3132138" y="5043249"/>
            <a:ext cx="2303462" cy="519351"/>
          </a:xfrm>
          <a:prstGeom prst="ellipse">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Design Review</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49" name="AutoShape 45"/>
          <p:cNvSpPr>
            <a:spLocks noChangeArrowheads="1"/>
          </p:cNvSpPr>
          <p:nvPr/>
        </p:nvSpPr>
        <p:spPr bwMode="auto">
          <a:xfrm>
            <a:off x="7380288" y="4675190"/>
            <a:ext cx="1395412" cy="733842"/>
          </a:xfrm>
          <a:prstGeom prst="foldedCorner">
            <a:avLst>
              <a:gd name="adj" fmla="val 12500"/>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Operating</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Instructions</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cxnSp>
        <p:nvCxnSpPr>
          <p:cNvPr id="507950" name="AutoShape 46"/>
          <p:cNvCxnSpPr>
            <a:cxnSpLocks noChangeShapeType="1"/>
            <a:stCxn id="507913" idx="3"/>
            <a:endCxn id="507949" idx="2"/>
          </p:cNvCxnSpPr>
          <p:nvPr/>
        </p:nvCxnSpPr>
        <p:spPr bwMode="auto">
          <a:xfrm flipH="1" flipV="1">
            <a:off x="8077994" y="5409032"/>
            <a:ext cx="243859" cy="912393"/>
          </a:xfrm>
          <a:prstGeom prst="curvedConnector4">
            <a:avLst>
              <a:gd name="adj1" fmla="val -93743"/>
              <a:gd name="adj2" fmla="val 60120"/>
            </a:avLst>
          </a:prstGeom>
          <a:noFill/>
          <a:ln w="25400">
            <a:solidFill>
              <a:schemeClr val="accent5">
                <a:lumMod val="20000"/>
                <a:lumOff val="80000"/>
              </a:schemeClr>
            </a:solidFill>
            <a:round/>
            <a:headEnd/>
            <a:tailEnd type="stealth" w="lg" len="lg"/>
          </a:ln>
          <a:effectLst/>
        </p:spPr>
      </p:cxnSp>
      <p:sp>
        <p:nvSpPr>
          <p:cNvPr id="507917" name="Rectangle 13"/>
          <p:cNvSpPr>
            <a:spLocks noChangeArrowheads="1"/>
          </p:cNvSpPr>
          <p:nvPr/>
        </p:nvSpPr>
        <p:spPr bwMode="auto">
          <a:xfrm>
            <a:off x="5914970" y="3200949"/>
            <a:ext cx="888385"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Coding</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51" name="Rectangle 47"/>
          <p:cNvSpPr>
            <a:spLocks noChangeArrowheads="1"/>
          </p:cNvSpPr>
          <p:nvPr/>
        </p:nvSpPr>
        <p:spPr bwMode="auto">
          <a:xfrm>
            <a:off x="6210356" y="3544353"/>
            <a:ext cx="1311578"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Integration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8" name="Rectangle 14"/>
          <p:cNvSpPr>
            <a:spLocks noChangeArrowheads="1"/>
          </p:cNvSpPr>
          <p:nvPr/>
        </p:nvSpPr>
        <p:spPr bwMode="auto">
          <a:xfrm>
            <a:off x="6880225" y="3861853"/>
            <a:ext cx="918585"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Testing</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507919" name="Rectangle 15"/>
          <p:cNvSpPr>
            <a:spLocks noChangeArrowheads="1"/>
          </p:cNvSpPr>
          <p:nvPr/>
        </p:nvSpPr>
        <p:spPr bwMode="auto">
          <a:xfrm>
            <a:off x="7573765" y="4201048"/>
            <a:ext cx="808235" cy="369332"/>
          </a:xfrm>
          <a:prstGeom prst="rect">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Usage</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cxnSp>
        <p:nvCxnSpPr>
          <p:cNvPr id="507954" name="AutoShape 50"/>
          <p:cNvCxnSpPr>
            <a:cxnSpLocks noChangeShapeType="1"/>
            <a:stCxn id="507953" idx="1"/>
            <a:endCxn id="507906" idx="3"/>
          </p:cNvCxnSpPr>
          <p:nvPr/>
        </p:nvCxnSpPr>
        <p:spPr bwMode="auto">
          <a:xfrm rot="10800000" flipV="1">
            <a:off x="1981201" y="1990725"/>
            <a:ext cx="595313" cy="276910"/>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55" name="AutoShape 51"/>
          <p:cNvCxnSpPr>
            <a:cxnSpLocks noChangeShapeType="1"/>
            <a:stCxn id="507953" idx="1"/>
            <a:endCxn id="507909" idx="0"/>
          </p:cNvCxnSpPr>
          <p:nvPr/>
        </p:nvCxnSpPr>
        <p:spPr bwMode="auto">
          <a:xfrm rot="10800000" flipV="1">
            <a:off x="2413027" y="1990725"/>
            <a:ext cx="163487" cy="639544"/>
          </a:xfrm>
          <a:prstGeom prst="curvedConnector2">
            <a:avLst/>
          </a:prstGeom>
          <a:noFill/>
          <a:ln w="25400">
            <a:solidFill>
              <a:schemeClr val="accent5">
                <a:lumMod val="20000"/>
                <a:lumOff val="80000"/>
              </a:schemeClr>
            </a:solidFill>
            <a:round/>
            <a:headEnd/>
            <a:tailEnd type="stealth" w="lg" len="lg"/>
          </a:ln>
          <a:effectLst/>
        </p:spPr>
      </p:cxnSp>
      <p:cxnSp>
        <p:nvCxnSpPr>
          <p:cNvPr id="507956" name="AutoShape 52"/>
          <p:cNvCxnSpPr>
            <a:cxnSpLocks noChangeShapeType="1"/>
            <a:stCxn id="507914" idx="2"/>
            <a:endCxn id="507933" idx="0"/>
          </p:cNvCxnSpPr>
          <p:nvPr/>
        </p:nvCxnSpPr>
        <p:spPr bwMode="auto">
          <a:xfrm rot="5400000">
            <a:off x="3309864" y="2520253"/>
            <a:ext cx="821565" cy="770066"/>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57" name="AutoShape 53"/>
          <p:cNvCxnSpPr>
            <a:cxnSpLocks noChangeShapeType="1"/>
            <a:stCxn id="507915" idx="2"/>
            <a:endCxn id="507910" idx="0"/>
          </p:cNvCxnSpPr>
          <p:nvPr/>
        </p:nvCxnSpPr>
        <p:spPr bwMode="auto">
          <a:xfrm rot="5400000">
            <a:off x="4019580" y="2975778"/>
            <a:ext cx="1257837" cy="708025"/>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58" name="AutoShape 54"/>
          <p:cNvCxnSpPr>
            <a:cxnSpLocks noChangeShapeType="1"/>
            <a:stCxn id="507916" idx="2"/>
            <a:endCxn id="507946" idx="0"/>
          </p:cNvCxnSpPr>
          <p:nvPr/>
        </p:nvCxnSpPr>
        <p:spPr bwMode="auto">
          <a:xfrm rot="5400000">
            <a:off x="5018635" y="3656067"/>
            <a:ext cx="1041181" cy="293579"/>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59" name="AutoShape 55"/>
          <p:cNvCxnSpPr>
            <a:cxnSpLocks noChangeShapeType="1"/>
            <a:stCxn id="507917" idx="1"/>
            <a:endCxn id="507911" idx="0"/>
          </p:cNvCxnSpPr>
          <p:nvPr/>
        </p:nvCxnSpPr>
        <p:spPr bwMode="auto">
          <a:xfrm rot="10800000" flipH="1" flipV="1">
            <a:off x="5914969" y="3385614"/>
            <a:ext cx="391861" cy="1600207"/>
          </a:xfrm>
          <a:prstGeom prst="curvedConnector4">
            <a:avLst>
              <a:gd name="adj1" fmla="val -58337"/>
              <a:gd name="adj2" fmla="val 55770"/>
            </a:avLst>
          </a:prstGeom>
          <a:noFill/>
          <a:ln w="25400">
            <a:solidFill>
              <a:schemeClr val="accent5">
                <a:lumMod val="20000"/>
                <a:lumOff val="80000"/>
              </a:schemeClr>
            </a:solidFill>
            <a:round/>
            <a:headEnd/>
            <a:tailEnd type="stealth" w="lg" len="lg"/>
          </a:ln>
          <a:effectLst/>
        </p:spPr>
      </p:cxnSp>
      <p:cxnSp>
        <p:nvCxnSpPr>
          <p:cNvPr id="507960" name="AutoShape 56"/>
          <p:cNvCxnSpPr>
            <a:cxnSpLocks noChangeShapeType="1"/>
            <a:stCxn id="507946" idx="2"/>
            <a:endCxn id="507911" idx="1"/>
          </p:cNvCxnSpPr>
          <p:nvPr/>
        </p:nvCxnSpPr>
        <p:spPr bwMode="auto">
          <a:xfrm rot="16200000" flipH="1">
            <a:off x="5527181" y="4835031"/>
            <a:ext cx="200710" cy="470203"/>
          </a:xfrm>
          <a:prstGeom prst="curvedConnector2">
            <a:avLst/>
          </a:prstGeom>
          <a:noFill/>
          <a:ln w="25400">
            <a:solidFill>
              <a:schemeClr val="accent5">
                <a:lumMod val="20000"/>
                <a:lumOff val="80000"/>
              </a:schemeClr>
            </a:solidFill>
            <a:round/>
            <a:headEnd/>
            <a:tailEnd type="stealth" w="lg" len="lg"/>
          </a:ln>
          <a:effectLst/>
        </p:spPr>
      </p:cxnSp>
      <p:sp>
        <p:nvSpPr>
          <p:cNvPr id="507961" name="Oval 57"/>
          <p:cNvSpPr>
            <a:spLocks noChangeArrowheads="1"/>
          </p:cNvSpPr>
          <p:nvPr/>
        </p:nvSpPr>
        <p:spPr bwMode="auto">
          <a:xfrm>
            <a:off x="3657600" y="5638800"/>
            <a:ext cx="1554163" cy="908864"/>
          </a:xfrm>
          <a:prstGeom prst="ellipse">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Code Review</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cxnSp>
        <p:nvCxnSpPr>
          <p:cNvPr id="507962" name="AutoShape 58"/>
          <p:cNvCxnSpPr>
            <a:cxnSpLocks noChangeShapeType="1"/>
            <a:stCxn id="507911" idx="2"/>
            <a:endCxn id="507961" idx="0"/>
          </p:cNvCxnSpPr>
          <p:nvPr/>
        </p:nvCxnSpPr>
        <p:spPr bwMode="auto">
          <a:xfrm rot="5400000">
            <a:off x="5228934" y="4560903"/>
            <a:ext cx="283646" cy="1872149"/>
          </a:xfrm>
          <a:prstGeom prst="curvedConnector3">
            <a:avLst>
              <a:gd name="adj1" fmla="val 50000"/>
            </a:avLst>
          </a:prstGeom>
          <a:noFill/>
          <a:ln w="25400">
            <a:solidFill>
              <a:schemeClr val="accent5">
                <a:lumMod val="20000"/>
                <a:lumOff val="80000"/>
              </a:schemeClr>
            </a:solidFill>
            <a:round/>
            <a:headEnd/>
            <a:tailEnd type="stealth" w="lg" len="lg"/>
          </a:ln>
          <a:effectLst/>
        </p:spPr>
      </p:cxnSp>
      <p:cxnSp>
        <p:nvCxnSpPr>
          <p:cNvPr id="507963" name="AutoShape 59"/>
          <p:cNvCxnSpPr>
            <a:cxnSpLocks noChangeShapeType="1"/>
            <a:stCxn id="507961" idx="7"/>
            <a:endCxn id="507911" idx="2"/>
          </p:cNvCxnSpPr>
          <p:nvPr/>
        </p:nvCxnSpPr>
        <p:spPr bwMode="auto">
          <a:xfrm rot="5400000" flipH="1" flipV="1">
            <a:off x="5437123" y="4902192"/>
            <a:ext cx="416746" cy="1322670"/>
          </a:xfrm>
          <a:prstGeom prst="curvedConnector3">
            <a:avLst>
              <a:gd name="adj1" fmla="val 50000"/>
            </a:avLst>
          </a:prstGeom>
          <a:noFill/>
          <a:ln w="25400">
            <a:solidFill>
              <a:schemeClr val="accent5">
                <a:lumMod val="20000"/>
                <a:lumOff val="80000"/>
              </a:schemeClr>
            </a:solidFill>
            <a:round/>
            <a:headEnd/>
            <a:tailEnd type="stealth" w="lg" len="lg"/>
          </a:ln>
          <a:effectLst/>
        </p:spPr>
      </p:cxnSp>
      <p:sp>
        <p:nvSpPr>
          <p:cNvPr id="507923" name="AutoShape 19"/>
          <p:cNvSpPr>
            <a:spLocks noChangeArrowheads="1"/>
          </p:cNvSpPr>
          <p:nvPr/>
        </p:nvSpPr>
        <p:spPr bwMode="auto">
          <a:xfrm>
            <a:off x="2501900" y="5791200"/>
            <a:ext cx="927100" cy="681424"/>
          </a:xfrm>
          <a:prstGeom prst="foldedCorner">
            <a:avLst>
              <a:gd name="adj" fmla="val 12500"/>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bIns="0">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Final</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Design</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
        <p:nvSpPr>
          <p:cNvPr id="75" name="TextBox 74"/>
          <p:cNvSpPr txBox="1"/>
          <p:nvPr/>
        </p:nvSpPr>
        <p:spPr>
          <a:xfrm>
            <a:off x="6212275" y="1676400"/>
            <a:ext cx="2719014" cy="861774"/>
          </a:xfrm>
          <a:prstGeom prst="rect">
            <a:avLst/>
          </a:prstGeom>
          <a:noFill/>
        </p:spPr>
        <p:txBody>
          <a:bodyPr wrap="none" rtlCol="0">
            <a:spAutoFit/>
          </a:bodyPr>
          <a:lstStyle/>
          <a:p>
            <a:pPr algn="r"/>
            <a:r>
              <a:rPr lang="en-US" b="1" dirty="0" smtClean="0">
                <a:effectLst>
                  <a:outerShdw blurRad="38100" dist="38100" dir="2700000" algn="tl">
                    <a:srgbClr val="000000">
                      <a:alpha val="43137"/>
                    </a:srgbClr>
                  </a:outerShdw>
                </a:effectLst>
              </a:rPr>
              <a:t>Set of documents,</a:t>
            </a:r>
          </a:p>
          <a:p>
            <a:pPr algn="r"/>
            <a:r>
              <a:rPr lang="en-US" b="1" dirty="0" smtClean="0">
                <a:effectLst>
                  <a:outerShdw blurRad="38100" dist="38100" dir="2700000" algn="tl">
                    <a:srgbClr val="000000">
                      <a:alpha val="43137"/>
                    </a:srgbClr>
                  </a:outerShdw>
                </a:effectLst>
              </a:rPr>
              <a:t> diagrams, etc.</a:t>
            </a:r>
            <a:endParaRPr lang="en-US" b="1" dirty="0">
              <a:effectLst>
                <a:outerShdw blurRad="38100" dist="38100" dir="2700000" algn="tl">
                  <a:srgbClr val="000000">
                    <a:alpha val="43137"/>
                  </a:srgbClr>
                </a:outerShdw>
              </a:effectLst>
            </a:endParaRPr>
          </a:p>
        </p:txBody>
      </p:sp>
      <p:sp>
        <p:nvSpPr>
          <p:cNvPr id="507945" name="Oval 41"/>
          <p:cNvSpPr>
            <a:spLocks noChangeArrowheads="1"/>
          </p:cNvSpPr>
          <p:nvPr/>
        </p:nvSpPr>
        <p:spPr bwMode="auto">
          <a:xfrm>
            <a:off x="2124074" y="4196536"/>
            <a:ext cx="1304925" cy="908864"/>
          </a:xfrm>
          <a:prstGeom prst="ellipse">
            <a:avLst/>
          </a:prstGeom>
          <a:solidFill>
            <a:srgbClr val="5E6465"/>
          </a:solidFill>
          <a:ln w="12700">
            <a:solidFill>
              <a:schemeClr val="accent5">
                <a:lumMod val="20000"/>
                <a:lumOff val="80000"/>
              </a:schemeClr>
            </a:solidFill>
          </a:ln>
          <a:effectLst>
            <a:outerShdw blurRad="50800" dist="38100" dir="2700000" algn="tl" rotWithShape="0">
              <a:schemeClr val="bg1">
                <a:lumMod val="95000"/>
                <a:lumOff val="5000"/>
                <a:alpha val="40000"/>
              </a:schemeClr>
            </a:outerShdw>
          </a:effectLst>
        </p:spPr>
        <p:txBody>
          <a:bodyPr wrap="square">
            <a:spAutoFit/>
          </a:bodyPr>
          <a:lstStyle/>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Prelim.</a:t>
            </a:r>
          </a:p>
          <a:p>
            <a:pPr eaLnBrk="0" hangingPunct="0">
              <a:spcBef>
                <a:spcPts val="0"/>
              </a:spcBef>
              <a:buClr>
                <a:schemeClr val="accent5">
                  <a:lumMod val="40000"/>
                  <a:lumOff val="60000"/>
                </a:schemeClr>
              </a:buClr>
              <a:buSzPct val="70000"/>
            </a:pPr>
            <a:r>
              <a:rPr lang="en-US" sz="1800" b="1" noProof="1" smtClean="0">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rPr>
              <a:t>Review</a:t>
            </a:r>
            <a:endParaRPr lang="en-US" sz="1800" b="1" noProof="1">
              <a:solidFill>
                <a:schemeClr val="tx1">
                  <a:lumMod val="40000"/>
                  <a:lumOff val="60000"/>
                </a:schemeClr>
              </a:solidFill>
              <a:effectLst>
                <a:outerShdw blurRad="38100" dist="38100" dir="2700000" algn="tl">
                  <a:srgbClr val="000000">
                    <a:alpha val="43137"/>
                  </a:srgbClr>
                </a:outerShdw>
              </a:effectLst>
              <a:latin typeface="+mn-lt"/>
              <a:cs typeface="Consolas" pitchFamily="49"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1" name="Picture 3" descr="Gymnast%20for%20AD%200606-1"/>
          <p:cNvPicPr>
            <a:picLocks noChangeAspect="1" noChangeArrowheads="1"/>
          </p:cNvPicPr>
          <p:nvPr/>
        </p:nvPicPr>
        <p:blipFill>
          <a:blip r:embed="rId3" cstate="print">
            <a:lum bright="6000" contrast="-24000"/>
          </a:blip>
          <a:srcRect/>
          <a:stretch>
            <a:fillRect/>
          </a:stretch>
        </p:blipFill>
        <p:spPr bwMode="auto">
          <a:xfrm rot="-151345">
            <a:off x="1745634" y="3156890"/>
            <a:ext cx="5509858" cy="2666756"/>
          </a:xfrm>
          <a:prstGeom prst="roundRect">
            <a:avLst>
              <a:gd name="adj" fmla="val 7614"/>
            </a:avLst>
          </a:prstGeom>
          <a:noFill/>
          <a:ln w="9525">
            <a:solidFill>
              <a:srgbClr val="416791"/>
            </a:solidFill>
            <a:miter lim="800000"/>
            <a:headEnd/>
            <a:tailEnd/>
          </a:ln>
        </p:spPr>
      </p:pic>
      <p:sp>
        <p:nvSpPr>
          <p:cNvPr id="4" name="Title 1"/>
          <p:cNvSpPr>
            <a:spLocks noGrp="1"/>
          </p:cNvSpPr>
          <p:nvPr>
            <p:ph type="ctrTitle"/>
          </p:nvPr>
        </p:nvSpPr>
        <p:spPr>
          <a:xfrm>
            <a:off x="457200" y="1828800"/>
            <a:ext cx="8229600" cy="685800"/>
          </a:xfrm>
        </p:spPr>
        <p:txBody>
          <a:bodyPr/>
          <a:lstStyle/>
          <a:p>
            <a:r>
              <a:rPr lang="en-US" dirty="0" smtClean="0"/>
              <a:t>Agile Development</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n-US" dirty="0"/>
              <a:t>The Agile Manifesto</a:t>
            </a:r>
          </a:p>
        </p:txBody>
      </p:sp>
      <p:sp>
        <p:nvSpPr>
          <p:cNvPr id="510979" name="Rectangle 3"/>
          <p:cNvSpPr>
            <a:spLocks noGrp="1" noChangeArrowheads="1"/>
          </p:cNvSpPr>
          <p:nvPr>
            <p:ph type="body" idx="1"/>
          </p:nvPr>
        </p:nvSpPr>
        <p:spPr>
          <a:xfrm>
            <a:off x="609600" y="1416050"/>
            <a:ext cx="7924800" cy="3173818"/>
          </a:xfr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marL="0" lvl="1" indent="0">
              <a:lnSpc>
                <a:spcPct val="105000"/>
              </a:lnSpc>
              <a:spcBef>
                <a:spcPts val="0"/>
              </a:spcBef>
              <a:spcAft>
                <a:spcPct val="0"/>
              </a:spcAft>
              <a:buClr>
                <a:schemeClr val="accent5">
                  <a:lumMod val="40000"/>
                  <a:lumOff val="60000"/>
                </a:schemeClr>
              </a:buClr>
              <a:buSzPct val="70000"/>
              <a:buNone/>
              <a:tabLst>
                <a:tab pos="282575" algn="l"/>
              </a:tabLst>
            </a:pPr>
            <a:endParaRPr lang="en-US" sz="3200" noProof="1" smtClean="0">
              <a:solidFill>
                <a:schemeClr val="accent5">
                  <a:lumMod val="20000"/>
                  <a:lumOff val="80000"/>
                </a:schemeClr>
              </a:solidFill>
              <a:cs typeface="Consolas" pitchFamily="49" charset="0"/>
            </a:endParaRPr>
          </a:p>
          <a:p>
            <a:pPr marL="0" lvl="1" indent="0">
              <a:lnSpc>
                <a:spcPct val="105000"/>
              </a:lnSpc>
              <a:spcBef>
                <a:spcPts val="0"/>
              </a:spcBef>
              <a:spcAft>
                <a:spcPct val="0"/>
              </a:spcAft>
              <a:buClr>
                <a:schemeClr val="accent5">
                  <a:lumMod val="40000"/>
                  <a:lumOff val="60000"/>
                </a:schemeClr>
              </a:buClr>
              <a:buSzPct val="70000"/>
              <a:buNone/>
              <a:tabLst>
                <a:tab pos="282575" algn="l"/>
              </a:tabLst>
            </a:pPr>
            <a:r>
              <a:rPr lang="en-US" sz="3200" noProof="1" smtClean="0">
                <a:cs typeface="Consolas" pitchFamily="49" charset="0"/>
              </a:rPr>
              <a:t>“Our highest priority is to satisfy the </a:t>
            </a:r>
          </a:p>
          <a:p>
            <a:pPr marL="0" lvl="1" indent="0">
              <a:lnSpc>
                <a:spcPct val="105000"/>
              </a:lnSpc>
              <a:spcBef>
                <a:spcPts val="0"/>
              </a:spcBef>
              <a:spcAft>
                <a:spcPct val="0"/>
              </a:spcAft>
              <a:buClr>
                <a:schemeClr val="accent5">
                  <a:lumMod val="40000"/>
                  <a:lumOff val="60000"/>
                </a:schemeClr>
              </a:buClr>
              <a:buSzPct val="70000"/>
              <a:buNone/>
              <a:tabLst>
                <a:tab pos="282575" algn="l"/>
              </a:tabLst>
            </a:pPr>
            <a:r>
              <a:rPr lang="en-US" sz="3200" noProof="1" smtClean="0">
                <a:cs typeface="Consolas" pitchFamily="49" charset="0"/>
              </a:rPr>
              <a:t>customer through early and continuous</a:t>
            </a:r>
          </a:p>
          <a:p>
            <a:pPr marL="0" lvl="1" indent="0">
              <a:lnSpc>
                <a:spcPct val="105000"/>
              </a:lnSpc>
              <a:spcBef>
                <a:spcPts val="0"/>
              </a:spcBef>
              <a:spcAft>
                <a:spcPct val="0"/>
              </a:spcAft>
              <a:buClr>
                <a:schemeClr val="accent5">
                  <a:lumMod val="40000"/>
                  <a:lumOff val="60000"/>
                </a:schemeClr>
              </a:buClr>
              <a:buSzPct val="70000"/>
              <a:buNone/>
              <a:tabLst>
                <a:tab pos="282575" algn="l"/>
              </a:tabLst>
            </a:pPr>
            <a:r>
              <a:rPr lang="en-US" sz="3200" noProof="1" smtClean="0">
                <a:cs typeface="Consolas" pitchFamily="49" charset="0"/>
              </a:rPr>
              <a:t>delivery of valuable software“</a:t>
            </a:r>
          </a:p>
          <a:p>
            <a:pPr marL="0" lvl="1" indent="0">
              <a:lnSpc>
                <a:spcPct val="105000"/>
              </a:lnSpc>
              <a:spcBef>
                <a:spcPts val="0"/>
              </a:spcBef>
              <a:spcAft>
                <a:spcPct val="0"/>
              </a:spcAft>
              <a:buClr>
                <a:schemeClr val="accent5">
                  <a:lumMod val="40000"/>
                  <a:lumOff val="60000"/>
                </a:schemeClr>
              </a:buClr>
              <a:buSzPct val="70000"/>
              <a:buNone/>
              <a:tabLst>
                <a:tab pos="282575" algn="l"/>
              </a:tabLst>
            </a:pPr>
            <a:endParaRPr lang="en-US" sz="3200" noProof="1" smtClean="0">
              <a:cs typeface="Consolas" pitchFamily="49" charset="0"/>
            </a:endParaRPr>
          </a:p>
          <a:p>
            <a:pPr marL="0" lvl="1" indent="0">
              <a:lnSpc>
                <a:spcPct val="105000"/>
              </a:lnSpc>
              <a:spcBef>
                <a:spcPts val="0"/>
              </a:spcBef>
              <a:spcAft>
                <a:spcPct val="0"/>
              </a:spcAft>
              <a:buClr>
                <a:schemeClr val="accent5">
                  <a:lumMod val="40000"/>
                  <a:lumOff val="60000"/>
                </a:schemeClr>
              </a:buClr>
              <a:buSzPct val="70000"/>
              <a:buNone/>
              <a:tabLst>
                <a:tab pos="282575" algn="l"/>
              </a:tabLst>
            </a:pPr>
            <a:r>
              <a:rPr lang="en-US" sz="3200" noProof="1" smtClean="0">
                <a:cs typeface="Consolas" pitchFamily="49" charset="0"/>
              </a:rPr>
              <a:t>                            </a:t>
            </a:r>
            <a:r>
              <a:rPr lang="en-US" sz="3200" noProof="1" smtClean="0">
                <a:solidFill>
                  <a:schemeClr val="accent5">
                    <a:lumMod val="20000"/>
                    <a:lumOff val="80000"/>
                  </a:schemeClr>
                </a:solidFill>
                <a:cs typeface="Consolas" pitchFamily="49" charset="0"/>
              </a:rPr>
              <a:t>		</a:t>
            </a:r>
            <a:endParaRPr lang="en-US" sz="3200" noProof="1">
              <a:solidFill>
                <a:schemeClr val="accent5">
                  <a:lumMod val="20000"/>
                  <a:lumOff val="80000"/>
                </a:schemeClr>
              </a:solidFill>
              <a:cs typeface="Consolas" pitchFamily="49" charset="0"/>
            </a:endParaRPr>
          </a:p>
        </p:txBody>
      </p:sp>
      <p:sp>
        <p:nvSpPr>
          <p:cNvPr id="4" name="TextBox 3"/>
          <p:cNvSpPr txBox="1"/>
          <p:nvPr/>
        </p:nvSpPr>
        <p:spPr>
          <a:xfrm>
            <a:off x="5386269" y="3972580"/>
            <a:ext cx="3071931" cy="523220"/>
          </a:xfrm>
          <a:prstGeom prst="rect">
            <a:avLst/>
          </a:prstGeom>
          <a:noFill/>
        </p:spPr>
        <p:txBody>
          <a:bodyPr wrap="none" rtlCol="0">
            <a:spAutoFit/>
          </a:bodyPr>
          <a:lstStyle/>
          <a:p>
            <a:r>
              <a:rPr lang="en-US" sz="2800" b="1" i="1" noProof="1" smtClean="0">
                <a:solidFill>
                  <a:schemeClr val="accent5">
                    <a:lumMod val="20000"/>
                    <a:lumOff val="80000"/>
                  </a:schemeClr>
                </a:solidFill>
                <a:cs typeface="Consolas" pitchFamily="49" charset="0"/>
              </a:rPr>
              <a:t>Manifesto for Agile</a:t>
            </a:r>
            <a:endParaRPr lang="en-US" sz="2800" b="1" i="1" dirty="0">
              <a:solidFill>
                <a:schemeClr val="accent5">
                  <a:lumMod val="20000"/>
                  <a:lumOff val="80000"/>
                </a:schemeClr>
              </a:solidFill>
              <a:effectLst>
                <a:outerShdw blurRad="38100" dist="38100" dir="2700000" algn="tl">
                  <a:srgbClr val="000000">
                    <a:alpha val="43137"/>
                  </a:srgbClr>
                </a:outerShdw>
              </a:effectLst>
            </a:endParaRPr>
          </a:p>
        </p:txBody>
      </p:sp>
      <p:pic>
        <p:nvPicPr>
          <p:cNvPr id="10242" name="Picture 2" descr="http://cis.scc.spokane.edu/_images/bhit/cis/agile.jpg"/>
          <p:cNvPicPr>
            <a:picLocks noChangeAspect="1" noChangeArrowheads="1"/>
          </p:cNvPicPr>
          <p:nvPr/>
        </p:nvPicPr>
        <p:blipFill>
          <a:blip r:embed="rId2" cstate="print">
            <a:lum bright="-10000"/>
          </a:blip>
          <a:srcRect/>
          <a:stretch>
            <a:fillRect/>
          </a:stretch>
        </p:blipFill>
        <p:spPr bwMode="auto">
          <a:xfrm>
            <a:off x="609600" y="5105400"/>
            <a:ext cx="7924800" cy="1219200"/>
          </a:xfrm>
          <a:prstGeom prst="roundRect">
            <a:avLst>
              <a:gd name="adj" fmla="val 4401"/>
            </a:avLst>
          </a:prstGeom>
          <a:noFill/>
          <a:ln w="3175">
            <a:solidFill>
              <a:schemeClr val="tx1">
                <a:lumMod val="40000"/>
                <a:lumOff val="60000"/>
                <a:alpha val="70000"/>
              </a:schemeClr>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Grp="1" noChangeArrowheads="1"/>
          </p:cNvSpPr>
          <p:nvPr>
            <p:ph type="body" idx="1"/>
          </p:nvPr>
        </p:nvSpPr>
        <p:spPr/>
        <p:txBody>
          <a:bodyPr/>
          <a:lstStyle/>
          <a:p>
            <a:r>
              <a:rPr lang="en-US" sz="3000" dirty="0"/>
              <a:t>Incremental</a:t>
            </a:r>
          </a:p>
          <a:p>
            <a:pPr lvl="1"/>
            <a:r>
              <a:rPr lang="en-US" sz="2700" dirty="0">
                <a:solidFill>
                  <a:schemeClr val="accent5">
                    <a:lumMod val="20000"/>
                    <a:lumOff val="80000"/>
                  </a:schemeClr>
                </a:solidFill>
                <a:effectLst>
                  <a:outerShdw blurRad="38100" dist="38100" dir="2700000" algn="tl">
                    <a:srgbClr val="000000"/>
                  </a:outerShdw>
                </a:effectLst>
              </a:rPr>
              <a:t>Working software</a:t>
            </a:r>
            <a:r>
              <a:rPr lang="en-US" sz="2700" dirty="0">
                <a:solidFill>
                  <a:schemeClr val="accent5">
                    <a:lumMod val="20000"/>
                    <a:lumOff val="80000"/>
                  </a:schemeClr>
                </a:solidFill>
              </a:rPr>
              <a:t> </a:t>
            </a:r>
            <a:r>
              <a:rPr lang="en-US" sz="2700" dirty="0"/>
              <a:t>over comprehensive documentation</a:t>
            </a:r>
          </a:p>
          <a:p>
            <a:r>
              <a:rPr lang="en-US" sz="3000" dirty="0"/>
              <a:t>Cooperation</a:t>
            </a:r>
          </a:p>
          <a:p>
            <a:pPr lvl="1"/>
            <a:r>
              <a:rPr lang="en-US" sz="2700" dirty="0">
                <a:solidFill>
                  <a:schemeClr val="accent5">
                    <a:lumMod val="20000"/>
                    <a:lumOff val="80000"/>
                  </a:schemeClr>
                </a:solidFill>
                <a:effectLst>
                  <a:outerShdw blurRad="38100" dist="38100" dir="2700000" algn="tl">
                    <a:srgbClr val="000000"/>
                  </a:outerShdw>
                </a:effectLst>
              </a:rPr>
              <a:t>Customer collaboration</a:t>
            </a:r>
            <a:r>
              <a:rPr lang="en-US" sz="2700" dirty="0">
                <a:solidFill>
                  <a:schemeClr val="accent5">
                    <a:lumMod val="20000"/>
                    <a:lumOff val="80000"/>
                  </a:schemeClr>
                </a:solidFill>
              </a:rPr>
              <a:t> </a:t>
            </a:r>
            <a:r>
              <a:rPr lang="en-US" sz="2700" dirty="0"/>
              <a:t>over contract negotiation</a:t>
            </a:r>
          </a:p>
          <a:p>
            <a:r>
              <a:rPr lang="en-US" sz="3000" dirty="0"/>
              <a:t>Straightforward</a:t>
            </a:r>
          </a:p>
          <a:p>
            <a:pPr lvl="1"/>
            <a:r>
              <a:rPr lang="en-US" sz="2700" dirty="0">
                <a:solidFill>
                  <a:schemeClr val="accent5">
                    <a:lumMod val="20000"/>
                    <a:lumOff val="80000"/>
                  </a:schemeClr>
                </a:solidFill>
                <a:effectLst>
                  <a:outerShdw blurRad="38100" dist="38100" dir="2700000" algn="tl">
                    <a:srgbClr val="000000"/>
                  </a:outerShdw>
                </a:effectLst>
              </a:rPr>
              <a:t>Individuals and interactions</a:t>
            </a:r>
            <a:r>
              <a:rPr lang="en-US" sz="2700" dirty="0">
                <a:solidFill>
                  <a:schemeClr val="accent5">
                    <a:lumMod val="20000"/>
                    <a:lumOff val="80000"/>
                  </a:schemeClr>
                </a:solidFill>
              </a:rPr>
              <a:t> </a:t>
            </a:r>
            <a:r>
              <a:rPr lang="en-US" sz="2700" dirty="0"/>
              <a:t>over processes and tools</a:t>
            </a:r>
          </a:p>
          <a:p>
            <a:r>
              <a:rPr lang="en-US" sz="3000" dirty="0"/>
              <a:t>Adaptive</a:t>
            </a:r>
          </a:p>
          <a:p>
            <a:pPr lvl="1"/>
            <a:r>
              <a:rPr lang="en-US" sz="2700" dirty="0">
                <a:solidFill>
                  <a:schemeClr val="accent5">
                    <a:lumMod val="20000"/>
                    <a:lumOff val="80000"/>
                  </a:schemeClr>
                </a:solidFill>
                <a:effectLst>
                  <a:outerShdw blurRad="38100" dist="38100" dir="2700000" algn="tl">
                    <a:srgbClr val="000000"/>
                  </a:outerShdw>
                </a:effectLst>
              </a:rPr>
              <a:t>Responding to change</a:t>
            </a:r>
            <a:r>
              <a:rPr lang="en-US" sz="2700" dirty="0">
                <a:solidFill>
                  <a:schemeClr val="accent5">
                    <a:lumMod val="20000"/>
                    <a:lumOff val="80000"/>
                  </a:schemeClr>
                </a:solidFill>
              </a:rPr>
              <a:t> </a:t>
            </a:r>
            <a:r>
              <a:rPr lang="en-US" sz="2700" dirty="0"/>
              <a:t>over following a plan</a:t>
            </a:r>
          </a:p>
        </p:txBody>
      </p:sp>
      <p:sp>
        <p:nvSpPr>
          <p:cNvPr id="512003" name="Rectangle 3"/>
          <p:cNvSpPr>
            <a:spLocks noGrp="1" noChangeArrowheads="1"/>
          </p:cNvSpPr>
          <p:nvPr>
            <p:ph type="title"/>
          </p:nvPr>
        </p:nvSpPr>
        <p:spPr/>
        <p:txBody>
          <a:bodyPr/>
          <a:lstStyle/>
          <a:p>
            <a:r>
              <a:rPr lang="en-US"/>
              <a:t>The Agile Spirit</a:t>
            </a:r>
            <a:endParaRPr lang="bg-BG"/>
          </a:p>
        </p:txBody>
      </p:sp>
      <p:pic>
        <p:nvPicPr>
          <p:cNvPr id="9218" name="Picture 2" descr="http://www.rcasf.com/images/holy_spirit1.jpg"/>
          <p:cNvPicPr>
            <a:picLocks noChangeAspect="1" noChangeArrowheads="1"/>
          </p:cNvPicPr>
          <p:nvPr/>
        </p:nvPicPr>
        <p:blipFill>
          <a:blip r:embed="rId2" cstate="print"/>
          <a:srcRect/>
          <a:stretch>
            <a:fillRect/>
          </a:stretch>
        </p:blipFill>
        <p:spPr bwMode="auto">
          <a:xfrm>
            <a:off x="7010400" y="1219198"/>
            <a:ext cx="1676404" cy="167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sz="4400"/>
              <a:t>Agile Methodologies</a:t>
            </a:r>
          </a:p>
        </p:txBody>
      </p:sp>
      <p:sp>
        <p:nvSpPr>
          <p:cNvPr id="513027" name="Rectangle 3"/>
          <p:cNvSpPr>
            <a:spLocks noGrp="1" noChangeArrowheads="1"/>
          </p:cNvSpPr>
          <p:nvPr>
            <p:ph type="body" idx="1"/>
          </p:nvPr>
        </p:nvSpPr>
        <p:spPr>
          <a:xfrm>
            <a:off x="304801" y="1219200"/>
            <a:ext cx="8534400" cy="5354638"/>
          </a:xfrm>
        </p:spPr>
        <p:txBody>
          <a:bodyPr/>
          <a:lstStyle/>
          <a:p>
            <a:pPr>
              <a:spcBef>
                <a:spcPts val="1200"/>
              </a:spcBef>
            </a:pPr>
            <a:r>
              <a:rPr lang="en-US" sz="3000" dirty="0"/>
              <a:t>eXtreme Programming (XP)</a:t>
            </a:r>
          </a:p>
          <a:p>
            <a:pPr>
              <a:spcBef>
                <a:spcPts val="1200"/>
              </a:spcBef>
            </a:pPr>
            <a:r>
              <a:rPr lang="en-US" sz="3000" dirty="0"/>
              <a:t>Scrum</a:t>
            </a:r>
          </a:p>
          <a:p>
            <a:pPr>
              <a:spcBef>
                <a:spcPts val="1200"/>
              </a:spcBef>
            </a:pPr>
            <a:r>
              <a:rPr lang="en-US" sz="3000" dirty="0" smtClean="0"/>
              <a:t>Feature-Driven Development (FDD)</a:t>
            </a:r>
          </a:p>
          <a:p>
            <a:pPr>
              <a:spcBef>
                <a:spcPts val="1200"/>
              </a:spcBef>
            </a:pPr>
            <a:r>
              <a:rPr lang="en-US" sz="3000" dirty="0" smtClean="0"/>
              <a:t>Crystal </a:t>
            </a:r>
            <a:r>
              <a:rPr lang="en-US" sz="3000" dirty="0"/>
              <a:t>family of methodologies</a:t>
            </a:r>
          </a:p>
          <a:p>
            <a:pPr>
              <a:spcBef>
                <a:spcPts val="1200"/>
              </a:spcBef>
            </a:pPr>
            <a:r>
              <a:rPr lang="en-US" sz="3000" dirty="0" smtClean="0"/>
              <a:t>Adaptive </a:t>
            </a:r>
            <a:r>
              <a:rPr lang="en-US" sz="3000" dirty="0"/>
              <a:t>Software Development (ASD)</a:t>
            </a:r>
          </a:p>
          <a:p>
            <a:pPr>
              <a:spcBef>
                <a:spcPts val="1200"/>
              </a:spcBef>
            </a:pPr>
            <a:r>
              <a:rPr lang="en-US" sz="3000" dirty="0"/>
              <a:t>Dynamic System Development Model (DSDM)</a:t>
            </a:r>
          </a:p>
          <a:p>
            <a:pPr>
              <a:spcBef>
                <a:spcPts val="1200"/>
              </a:spcBef>
            </a:pPr>
            <a:r>
              <a:rPr lang="en-US" sz="3000" dirty="0"/>
              <a:t>Agile Unified Process (AUP)</a:t>
            </a:r>
          </a:p>
        </p:txBody>
      </p:sp>
      <p:pic>
        <p:nvPicPr>
          <p:cNvPr id="8194" name="Picture 2" descr="http://www.bacollective.com/images/stories/agile.jpg"/>
          <p:cNvPicPr>
            <a:picLocks noChangeAspect="1" noChangeArrowheads="1"/>
          </p:cNvPicPr>
          <p:nvPr/>
        </p:nvPicPr>
        <p:blipFill>
          <a:blip r:embed="rId2" cstate="print"/>
          <a:srcRect/>
          <a:stretch>
            <a:fillRect/>
          </a:stretch>
        </p:blipFill>
        <p:spPr bwMode="auto">
          <a:xfrm>
            <a:off x="6705600" y="1219200"/>
            <a:ext cx="1938694"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sz="3600" dirty="0"/>
              <a:t>Extreme Programming:</a:t>
            </a:r>
            <a:br>
              <a:rPr lang="en-US" sz="3600" dirty="0"/>
            </a:br>
            <a:r>
              <a:rPr lang="en-US" sz="3600" dirty="0"/>
              <a:t>The 12 Key Practices</a:t>
            </a:r>
          </a:p>
        </p:txBody>
      </p:sp>
      <p:sp>
        <p:nvSpPr>
          <p:cNvPr id="514051" name="Rectangle 3"/>
          <p:cNvSpPr>
            <a:spLocks noGrp="1" noChangeArrowheads="1"/>
          </p:cNvSpPr>
          <p:nvPr>
            <p:ph type="body" idx="1"/>
          </p:nvPr>
        </p:nvSpPr>
        <p:spPr/>
        <p:txBody>
          <a:bodyPr/>
          <a:lstStyle/>
          <a:p>
            <a:pPr marL="357188" indent="-357188">
              <a:lnSpc>
                <a:spcPct val="80000"/>
              </a:lnSpc>
            </a:pPr>
            <a:r>
              <a:rPr lang="en-US" sz="2400" dirty="0"/>
              <a:t>The Planning Game</a:t>
            </a:r>
          </a:p>
          <a:p>
            <a:pPr marL="357188" indent="-357188">
              <a:lnSpc>
                <a:spcPct val="80000"/>
              </a:lnSpc>
            </a:pPr>
            <a:r>
              <a:rPr lang="en-US" sz="2400" dirty="0"/>
              <a:t>Small Releases</a:t>
            </a:r>
          </a:p>
          <a:p>
            <a:pPr marL="357188" indent="-357188">
              <a:lnSpc>
                <a:spcPct val="80000"/>
              </a:lnSpc>
            </a:pPr>
            <a:r>
              <a:rPr lang="en-US" sz="2400" dirty="0"/>
              <a:t>Metaphor</a:t>
            </a:r>
          </a:p>
          <a:p>
            <a:pPr marL="357188" indent="-357188">
              <a:lnSpc>
                <a:spcPct val="80000"/>
              </a:lnSpc>
            </a:pPr>
            <a:r>
              <a:rPr lang="en-US" sz="2400" dirty="0"/>
              <a:t>Simple Design</a:t>
            </a:r>
          </a:p>
          <a:p>
            <a:pPr marL="357188" indent="-357188">
              <a:lnSpc>
                <a:spcPct val="80000"/>
              </a:lnSpc>
            </a:pPr>
            <a:r>
              <a:rPr lang="en-US" sz="2400" dirty="0"/>
              <a:t>Test-Driven Development</a:t>
            </a:r>
          </a:p>
          <a:p>
            <a:pPr marL="357188" indent="-357188">
              <a:lnSpc>
                <a:spcPct val="80000"/>
              </a:lnSpc>
            </a:pPr>
            <a:r>
              <a:rPr lang="en-US" sz="2400" dirty="0"/>
              <a:t>Refactoring</a:t>
            </a:r>
          </a:p>
          <a:p>
            <a:pPr marL="357188" indent="-357188">
              <a:lnSpc>
                <a:spcPct val="80000"/>
              </a:lnSpc>
            </a:pPr>
            <a:r>
              <a:rPr lang="en-US" sz="2400" dirty="0"/>
              <a:t>Pair Programming</a:t>
            </a:r>
          </a:p>
          <a:p>
            <a:pPr marL="357188" indent="-357188">
              <a:lnSpc>
                <a:spcPct val="80000"/>
              </a:lnSpc>
            </a:pPr>
            <a:r>
              <a:rPr lang="en-US" sz="2400" dirty="0"/>
              <a:t>Collective Ownership</a:t>
            </a:r>
          </a:p>
          <a:p>
            <a:pPr marL="357188" indent="-357188">
              <a:lnSpc>
                <a:spcPct val="80000"/>
              </a:lnSpc>
            </a:pPr>
            <a:r>
              <a:rPr lang="en-US" sz="2400" dirty="0"/>
              <a:t>Continuous Integration</a:t>
            </a:r>
          </a:p>
          <a:p>
            <a:pPr marL="357188" indent="-357188">
              <a:lnSpc>
                <a:spcPct val="80000"/>
              </a:lnSpc>
            </a:pPr>
            <a:r>
              <a:rPr lang="en-US" sz="2400" dirty="0"/>
              <a:t>40-Hour Workweek</a:t>
            </a:r>
          </a:p>
          <a:p>
            <a:pPr marL="357188" indent="-357188">
              <a:lnSpc>
                <a:spcPct val="80000"/>
              </a:lnSpc>
            </a:pPr>
            <a:r>
              <a:rPr lang="en-US" sz="2400" dirty="0"/>
              <a:t>On-site Customer</a:t>
            </a:r>
          </a:p>
          <a:p>
            <a:pPr marL="357188" indent="-357188">
              <a:lnSpc>
                <a:spcPct val="80000"/>
              </a:lnSpc>
            </a:pPr>
            <a:r>
              <a:rPr lang="en-US" sz="2400" dirty="0"/>
              <a:t>Coding Standards</a:t>
            </a:r>
          </a:p>
        </p:txBody>
      </p:sp>
      <p:pic>
        <p:nvPicPr>
          <p:cNvPr id="514052" name="Picture 4" descr="XP_Circl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43400" y="1700213"/>
            <a:ext cx="4379913" cy="4321175"/>
          </a:xfrm>
          <a:prstGeom prst="rect">
            <a:avLst/>
          </a:prstGeom>
          <a:noFill/>
          <a:ln w="9525" algn="ctr">
            <a:noFill/>
            <a:miter lim="800000"/>
            <a:headEnd/>
            <a:tailEnd/>
          </a:ln>
          <a:effectLst>
            <a:softEdge rad="127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a:t>
            </a:r>
            <a:endParaRPr lang="en-US" dirty="0"/>
          </a:p>
        </p:txBody>
      </p:sp>
      <p:sp>
        <p:nvSpPr>
          <p:cNvPr id="3" name="Content Placeholder 2"/>
          <p:cNvSpPr>
            <a:spLocks noGrp="1"/>
          </p:cNvSpPr>
          <p:nvPr>
            <p:ph idx="1"/>
          </p:nvPr>
        </p:nvSpPr>
        <p:spPr/>
        <p:txBody>
          <a:bodyPr/>
          <a:lstStyle/>
          <a:p>
            <a:r>
              <a:rPr lang="en-US" dirty="0" smtClean="0"/>
              <a:t>Scrum is an iterative incremental framework for managing complex </a:t>
            </a:r>
            <a:r>
              <a:rPr lang="en-US" dirty="0" smtClean="0"/>
              <a:t>projects</a:t>
            </a:r>
            <a:endParaRPr lang="en-US" dirty="0" smtClean="0"/>
          </a:p>
          <a:p>
            <a:pPr>
              <a:spcBef>
                <a:spcPts val="2400"/>
              </a:spcBef>
            </a:pPr>
            <a:r>
              <a:rPr lang="en-US" dirty="0" smtClean="0"/>
              <a:t>Scrum roles:</a:t>
            </a:r>
          </a:p>
          <a:p>
            <a:pPr lvl="1"/>
            <a:r>
              <a:rPr lang="en-US" dirty="0" smtClean="0">
                <a:solidFill>
                  <a:schemeClr val="accent5">
                    <a:lumMod val="20000"/>
                    <a:lumOff val="80000"/>
                  </a:schemeClr>
                </a:solidFill>
              </a:rPr>
              <a:t>Scrum Master </a:t>
            </a:r>
            <a:r>
              <a:rPr lang="en-US" dirty="0" smtClean="0"/>
              <a:t>– maintains the Scrum processes</a:t>
            </a:r>
          </a:p>
          <a:p>
            <a:pPr lvl="1"/>
            <a:r>
              <a:rPr lang="en-US" dirty="0" smtClean="0">
                <a:solidFill>
                  <a:schemeClr val="accent5">
                    <a:lumMod val="20000"/>
                    <a:lumOff val="80000"/>
                  </a:schemeClr>
                </a:solidFill>
              </a:rPr>
              <a:t>Product Owner </a:t>
            </a:r>
            <a:r>
              <a:rPr lang="en-US" dirty="0" smtClean="0"/>
              <a:t>– represents the stakeholders </a:t>
            </a:r>
          </a:p>
          <a:p>
            <a:pPr lvl="1"/>
            <a:r>
              <a:rPr lang="en-US" dirty="0" smtClean="0">
                <a:solidFill>
                  <a:schemeClr val="accent5">
                    <a:lumMod val="20000"/>
                    <a:lumOff val="80000"/>
                  </a:schemeClr>
                </a:solidFill>
              </a:rPr>
              <a:t>Team</a:t>
            </a:r>
            <a:r>
              <a:rPr lang="en-US" dirty="0" smtClean="0"/>
              <a:t> – a group of about 7 people</a:t>
            </a:r>
          </a:p>
          <a:p>
            <a:pPr lvl="2"/>
            <a:r>
              <a:rPr lang="en-US" dirty="0" smtClean="0"/>
              <a:t>The team does the actual development: analysis, design, implementation, testing, etc.</a:t>
            </a:r>
            <a:endParaRPr lang="en-US" dirty="0"/>
          </a:p>
        </p:txBody>
      </p:sp>
      <p:sp>
        <p:nvSpPr>
          <p:cNvPr id="4" name="Slide Number Placeholder 3"/>
          <p:cNvSpPr>
            <a:spLocks noGrp="1"/>
          </p:cNvSpPr>
          <p:nvPr>
            <p:ph type="sldNum" sz="quarter" idx="10"/>
          </p:nvPr>
        </p:nvSpPr>
        <p:spPr/>
        <p:txBody>
          <a:bodyPr/>
          <a:lstStyle/>
          <a:p>
            <a:pPr>
              <a:defRPr/>
            </a:pPr>
            <a:fld id="{58452FF4-89E3-4D1B-9927-2DBDC00E58D7}" type="slidenum">
              <a:rPr lang="en-US" smtClean="0"/>
              <a:pPr>
                <a:defRPr/>
              </a:pPr>
              <a:t>49</a:t>
            </a:fld>
            <a:endParaRPr lang="en-US" dirty="0"/>
          </a:p>
        </p:txBody>
      </p:sp>
      <p:pic>
        <p:nvPicPr>
          <p:cNvPr id="6146" name="Picture 2" descr="http://www.rugby.com.au/verve/_resources/scrum%7B79207%7D.gif"/>
          <p:cNvPicPr>
            <a:picLocks noChangeAspect="1" noChangeArrowheads="1"/>
          </p:cNvPicPr>
          <p:nvPr/>
        </p:nvPicPr>
        <p:blipFill>
          <a:blip r:embed="rId2" cstate="print">
            <a:lum bright="10000"/>
          </a:blip>
          <a:srcRect t="18286" b="17714"/>
          <a:stretch>
            <a:fillRect/>
          </a:stretch>
        </p:blipFill>
        <p:spPr bwMode="auto">
          <a:xfrm>
            <a:off x="6313714" y="1823720"/>
            <a:ext cx="2296886" cy="1071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dirty="0"/>
              <a:t>Software Engineering</a:t>
            </a:r>
          </a:p>
        </p:txBody>
      </p:sp>
      <p:sp>
        <p:nvSpPr>
          <p:cNvPr id="467971" name="Rectangle 3"/>
          <p:cNvSpPr>
            <a:spLocks noGrp="1" noChangeArrowheads="1"/>
          </p:cNvSpPr>
          <p:nvPr>
            <p:ph type="body" idx="1"/>
          </p:nvPr>
        </p:nvSpPr>
        <p:spPr/>
        <p:txBody>
          <a:bodyPr/>
          <a:lstStyle/>
          <a:p>
            <a:pPr>
              <a:lnSpc>
                <a:spcPct val="100000"/>
              </a:lnSpc>
              <a:spcBef>
                <a:spcPts val="1000"/>
              </a:spcBef>
            </a:pPr>
            <a:r>
              <a:rPr lang="en-US" dirty="0">
                <a:solidFill>
                  <a:schemeClr val="accent5">
                    <a:lumMod val="20000"/>
                    <a:lumOff val="80000"/>
                  </a:schemeClr>
                </a:solidFill>
              </a:rPr>
              <a:t>Software engineering</a:t>
            </a:r>
            <a:r>
              <a:rPr lang="en-US" dirty="0"/>
              <a:t> is:</a:t>
            </a:r>
          </a:p>
          <a:p>
            <a:pPr lvl="1">
              <a:lnSpc>
                <a:spcPct val="100000"/>
              </a:lnSpc>
              <a:spcBef>
                <a:spcPts val="1000"/>
              </a:spcBef>
            </a:pPr>
            <a:r>
              <a:rPr lang="en-US" dirty="0"/>
              <a:t>An engineering discipline that provides knowledge, tools, and methods for:</a:t>
            </a:r>
          </a:p>
          <a:p>
            <a:pPr lvl="2">
              <a:lnSpc>
                <a:spcPct val="100000"/>
              </a:lnSpc>
              <a:spcBef>
                <a:spcPts val="1000"/>
              </a:spcBef>
            </a:pPr>
            <a:r>
              <a:rPr lang="en-US" dirty="0"/>
              <a:t>Defining software requirements</a:t>
            </a:r>
          </a:p>
          <a:p>
            <a:pPr lvl="2">
              <a:lnSpc>
                <a:spcPct val="100000"/>
              </a:lnSpc>
              <a:spcBef>
                <a:spcPts val="1000"/>
              </a:spcBef>
            </a:pPr>
            <a:r>
              <a:rPr lang="en-US" dirty="0"/>
              <a:t>Performing software design</a:t>
            </a:r>
          </a:p>
          <a:p>
            <a:pPr lvl="2">
              <a:lnSpc>
                <a:spcPct val="100000"/>
              </a:lnSpc>
              <a:spcBef>
                <a:spcPts val="1000"/>
              </a:spcBef>
            </a:pPr>
            <a:r>
              <a:rPr lang="en-US" dirty="0"/>
              <a:t>Software construction</a:t>
            </a:r>
          </a:p>
          <a:p>
            <a:pPr lvl="2">
              <a:lnSpc>
                <a:spcPct val="100000"/>
              </a:lnSpc>
              <a:spcBef>
                <a:spcPts val="1000"/>
              </a:spcBef>
            </a:pPr>
            <a:r>
              <a:rPr lang="en-US" dirty="0"/>
              <a:t>Software testing</a:t>
            </a:r>
          </a:p>
          <a:p>
            <a:pPr lvl="2">
              <a:lnSpc>
                <a:spcPct val="100000"/>
              </a:lnSpc>
              <a:spcBef>
                <a:spcPts val="1000"/>
              </a:spcBef>
            </a:pPr>
            <a:r>
              <a:rPr lang="en-US" dirty="0"/>
              <a:t>Software maintenance tasks</a:t>
            </a:r>
          </a:p>
          <a:p>
            <a:pPr lvl="2">
              <a:lnSpc>
                <a:spcPct val="100000"/>
              </a:lnSpc>
              <a:spcBef>
                <a:spcPts val="1000"/>
              </a:spcBef>
            </a:pPr>
            <a:r>
              <a:rPr lang="en-US" dirty="0"/>
              <a:t>Software project management</a:t>
            </a:r>
          </a:p>
        </p:txBody>
      </p:sp>
      <p:pic>
        <p:nvPicPr>
          <p:cNvPr id="62466" name="Picture 2" descr="http://cs.njit.edu/images/software-engineering.jpg"/>
          <p:cNvPicPr>
            <a:picLocks noChangeAspect="1" noChangeArrowheads="1"/>
          </p:cNvPicPr>
          <p:nvPr/>
        </p:nvPicPr>
        <p:blipFill>
          <a:blip r:embed="rId2" cstate="print"/>
          <a:srcRect/>
          <a:stretch>
            <a:fillRect/>
          </a:stretch>
        </p:blipFill>
        <p:spPr bwMode="auto">
          <a:xfrm>
            <a:off x="6210300" y="3810000"/>
            <a:ext cx="2400300" cy="1600200"/>
          </a:xfrm>
          <a:prstGeom prst="roundRect">
            <a:avLst>
              <a:gd name="adj" fmla="val 8875"/>
            </a:avLst>
          </a:prstGeom>
          <a:noFill/>
          <a:ln w="3175">
            <a:solidFill>
              <a:schemeClr val="tx1">
                <a:lumMod val="50000"/>
                <a:alpha val="50000"/>
              </a:schemeClr>
            </a:solidFill>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Terminology</a:t>
            </a:r>
            <a:endParaRPr lang="en-US" dirty="0"/>
          </a:p>
        </p:txBody>
      </p:sp>
      <p:sp>
        <p:nvSpPr>
          <p:cNvPr id="3" name="Content Placeholder 2"/>
          <p:cNvSpPr>
            <a:spLocks noGrp="1"/>
          </p:cNvSpPr>
          <p:nvPr>
            <p:ph idx="1"/>
          </p:nvPr>
        </p:nvSpPr>
        <p:spPr>
          <a:xfrm>
            <a:off x="228600" y="1143000"/>
            <a:ext cx="8686800" cy="5410200"/>
          </a:xfrm>
        </p:spPr>
        <p:txBody>
          <a:bodyPr/>
          <a:lstStyle/>
          <a:p>
            <a:pPr>
              <a:spcBef>
                <a:spcPts val="1200"/>
              </a:spcBef>
            </a:pPr>
            <a:r>
              <a:rPr lang="en-US" dirty="0" smtClean="0"/>
              <a:t>Sprint</a:t>
            </a:r>
          </a:p>
          <a:p>
            <a:pPr lvl="1">
              <a:spcBef>
                <a:spcPts val="1200"/>
              </a:spcBef>
            </a:pPr>
            <a:r>
              <a:rPr lang="en-US" dirty="0" smtClean="0"/>
              <a:t>An iteration in </a:t>
            </a:r>
            <a:r>
              <a:rPr lang="en-US" dirty="0" smtClean="0"/>
              <a:t>the						 </a:t>
            </a:r>
            <a:r>
              <a:rPr lang="en-US" dirty="0" smtClean="0"/>
              <a:t>Scrum development</a:t>
            </a:r>
          </a:p>
          <a:p>
            <a:pPr lvl="1">
              <a:spcBef>
                <a:spcPts val="1200"/>
              </a:spcBef>
            </a:pPr>
            <a:r>
              <a:rPr lang="en-US" dirty="0" smtClean="0"/>
              <a:t>Usually few weeks</a:t>
            </a:r>
          </a:p>
          <a:p>
            <a:pPr>
              <a:spcBef>
                <a:spcPts val="1200"/>
              </a:spcBef>
            </a:pPr>
            <a:r>
              <a:rPr lang="en-US" dirty="0" smtClean="0"/>
              <a:t>Product Backlog</a:t>
            </a:r>
          </a:p>
          <a:p>
            <a:pPr lvl="1">
              <a:spcBef>
                <a:spcPts val="1200"/>
              </a:spcBef>
            </a:pPr>
            <a:r>
              <a:rPr lang="en-US" dirty="0" smtClean="0"/>
              <a:t>All features that have to be developed</a:t>
            </a:r>
          </a:p>
          <a:p>
            <a:pPr>
              <a:spcBef>
                <a:spcPts val="1200"/>
              </a:spcBef>
            </a:pPr>
            <a:r>
              <a:rPr lang="en-US" dirty="0" smtClean="0"/>
              <a:t>Sprint Backlog</a:t>
            </a:r>
          </a:p>
          <a:p>
            <a:pPr lvl="1">
              <a:spcBef>
                <a:spcPts val="1200"/>
              </a:spcBef>
            </a:pPr>
            <a:r>
              <a:rPr lang="en-US" dirty="0" smtClean="0"/>
              <a:t>All features planned for the current sprint</a:t>
            </a:r>
          </a:p>
        </p:txBody>
      </p:sp>
      <p:sp>
        <p:nvSpPr>
          <p:cNvPr id="4" name="Slide Number Placeholder 3"/>
          <p:cNvSpPr>
            <a:spLocks noGrp="1"/>
          </p:cNvSpPr>
          <p:nvPr>
            <p:ph type="sldNum" sz="quarter" idx="10"/>
          </p:nvPr>
        </p:nvSpPr>
        <p:spPr/>
        <p:txBody>
          <a:bodyPr/>
          <a:lstStyle/>
          <a:p>
            <a:pPr>
              <a:defRPr/>
            </a:pPr>
            <a:fld id="{58452FF4-89E3-4D1B-9927-2DBDC00E58D7}" type="slidenum">
              <a:rPr lang="en-US" smtClean="0"/>
              <a:pPr>
                <a:defRPr/>
              </a:pPr>
              <a:t>50</a:t>
            </a:fld>
            <a:endParaRPr lang="en-US" dirty="0"/>
          </a:p>
        </p:txBody>
      </p:sp>
      <p:pic>
        <p:nvPicPr>
          <p:cNvPr id="5122" name="Picture 2" descr="http://www.tallan.com/Admin/Tallan%20Images%20Content/scrum_2-4_week.jpg"/>
          <p:cNvPicPr>
            <a:picLocks noChangeAspect="1" noChangeArrowheads="1"/>
          </p:cNvPicPr>
          <p:nvPr/>
        </p:nvPicPr>
        <p:blipFill>
          <a:blip r:embed="rId2" cstate="print"/>
          <a:srcRect/>
          <a:stretch>
            <a:fillRect/>
          </a:stretch>
        </p:blipFill>
        <p:spPr bwMode="auto">
          <a:xfrm>
            <a:off x="4648200" y="1266321"/>
            <a:ext cx="4057650" cy="1324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Scrum Process Framework</a:t>
            </a:r>
            <a:endParaRPr lang="en-US" dirty="0"/>
          </a:p>
        </p:txBody>
      </p:sp>
      <p:sp>
        <p:nvSpPr>
          <p:cNvPr id="4" name="Slide Number Placeholder 3"/>
          <p:cNvSpPr>
            <a:spLocks noGrp="1"/>
          </p:cNvSpPr>
          <p:nvPr>
            <p:ph type="sldNum" sz="quarter" idx="10"/>
          </p:nvPr>
        </p:nvSpPr>
        <p:spPr/>
        <p:txBody>
          <a:bodyPr/>
          <a:lstStyle/>
          <a:p>
            <a:pPr>
              <a:defRPr/>
            </a:pPr>
            <a:fld id="{58452FF4-89E3-4D1B-9927-2DBDC00E58D7}" type="slidenum">
              <a:rPr lang="en-US" smtClean="0"/>
              <a:pPr>
                <a:defRPr/>
              </a:pPr>
              <a:t>51</a:t>
            </a:fld>
            <a:endParaRPr lang="en-US" dirty="0"/>
          </a:p>
        </p:txBody>
      </p:sp>
      <p:pic>
        <p:nvPicPr>
          <p:cNvPr id="1026" name="Picture 2" descr="http://upload.wikimedia.org/wikipedia/commons/d/d1/ScrumLargeLabelled.png"/>
          <p:cNvPicPr>
            <a:picLocks noChangeAspect="1" noChangeArrowheads="1"/>
          </p:cNvPicPr>
          <p:nvPr/>
        </p:nvPicPr>
        <p:blipFill>
          <a:blip r:embed="rId2" cstate="print">
            <a:lum contrast="10000"/>
          </a:blip>
          <a:srcRect l="-1001" t="-6469" r="-1126" b="-5660"/>
          <a:stretch>
            <a:fillRect/>
          </a:stretch>
        </p:blipFill>
        <p:spPr bwMode="auto">
          <a:xfrm>
            <a:off x="609600" y="1371600"/>
            <a:ext cx="7924800" cy="4876800"/>
          </a:xfrm>
          <a:prstGeom prst="roundRect">
            <a:avLst>
              <a:gd name="adj" fmla="val 3480"/>
            </a:avLst>
          </a:prstGeom>
          <a:solidFill>
            <a:schemeClr val="accent5">
              <a:lumMod val="20000"/>
              <a:lumOff val="80000"/>
            </a:schemeClr>
          </a:solid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a:t>
            </a:r>
            <a:r>
              <a:rPr lang="en-US" dirty="0" smtClean="0"/>
              <a:t>Practices</a:t>
            </a:r>
            <a:endParaRPr lang="en-US" dirty="0"/>
          </a:p>
        </p:txBody>
      </p:sp>
      <p:sp>
        <p:nvSpPr>
          <p:cNvPr id="3" name="Content Placeholder 2"/>
          <p:cNvSpPr>
            <a:spLocks noGrp="1"/>
          </p:cNvSpPr>
          <p:nvPr>
            <p:ph idx="1"/>
          </p:nvPr>
        </p:nvSpPr>
        <p:spPr/>
        <p:txBody>
          <a:bodyPr/>
          <a:lstStyle/>
          <a:p>
            <a:r>
              <a:rPr lang="en-US" dirty="0" smtClean="0"/>
              <a:t>Sprint Planning Meeting</a:t>
            </a:r>
          </a:p>
          <a:p>
            <a:pPr lvl="1"/>
            <a:r>
              <a:rPr lang="en-US" dirty="0" smtClean="0"/>
              <a:t>At the beginning of the sprint cycle</a:t>
            </a:r>
          </a:p>
          <a:p>
            <a:pPr lvl="1"/>
            <a:r>
              <a:rPr lang="en-US" dirty="0" smtClean="0"/>
              <a:t>Establish the Sprint backlog</a:t>
            </a:r>
          </a:p>
          <a:p>
            <a:r>
              <a:rPr lang="en-US" dirty="0" smtClean="0"/>
              <a:t>Daily Scrum stand-up meeting</a:t>
            </a:r>
          </a:p>
          <a:p>
            <a:pPr lvl="1"/>
            <a:r>
              <a:rPr lang="en-US" dirty="0" smtClean="0"/>
              <a:t>Each day during the sprint – project status from each team member</a:t>
            </a:r>
          </a:p>
          <a:p>
            <a:pPr lvl="1"/>
            <a:r>
              <a:rPr lang="en-US" dirty="0" smtClean="0"/>
              <a:t>Timeboxed to 15 minutes</a:t>
            </a:r>
          </a:p>
          <a:p>
            <a:r>
              <a:rPr lang="en-US" dirty="0" smtClean="0"/>
              <a:t>Sprint Review Meeting</a:t>
            </a:r>
          </a:p>
          <a:p>
            <a:pPr lvl="1"/>
            <a:r>
              <a:rPr lang="en-US" dirty="0" smtClean="0"/>
              <a:t>Review the work completed / not completed</a:t>
            </a:r>
            <a:endParaRPr lang="en-US" dirty="0"/>
          </a:p>
        </p:txBody>
      </p:sp>
      <p:sp>
        <p:nvSpPr>
          <p:cNvPr id="4" name="Slide Number Placeholder 3"/>
          <p:cNvSpPr>
            <a:spLocks noGrp="1"/>
          </p:cNvSpPr>
          <p:nvPr>
            <p:ph type="sldNum" sz="quarter" idx="10"/>
          </p:nvPr>
        </p:nvSpPr>
        <p:spPr/>
        <p:txBody>
          <a:bodyPr/>
          <a:lstStyle/>
          <a:p>
            <a:pPr>
              <a:defRPr/>
            </a:pPr>
            <a:fld id="{58452FF4-89E3-4D1B-9927-2DBDC00E58D7}" type="slidenum">
              <a:rPr lang="en-US" smtClean="0"/>
              <a:pPr>
                <a:defRPr/>
              </a:pPr>
              <a:t>52</a:t>
            </a:fld>
            <a:endParaRPr lang="en-US" dirty="0"/>
          </a:p>
        </p:txBody>
      </p:sp>
      <p:pic>
        <p:nvPicPr>
          <p:cNvPr id="3074" name="Picture 2" descr="http://4.bp.blogspot.com/_pwMHzqjHPX4/SCgSQOK16OI/AAAAAAAAAWg/eZhWwsOsGUs/s400/scrumProductBacklog.jpg"/>
          <p:cNvPicPr>
            <a:picLocks noChangeAspect="1" noChangeArrowheads="1"/>
          </p:cNvPicPr>
          <p:nvPr/>
        </p:nvPicPr>
        <p:blipFill>
          <a:blip r:embed="rId2" cstate="print"/>
          <a:srcRect/>
          <a:stretch>
            <a:fillRect/>
          </a:stretch>
        </p:blipFill>
        <p:spPr bwMode="auto">
          <a:xfrm>
            <a:off x="7086600" y="1066801"/>
            <a:ext cx="1676400" cy="1600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US" dirty="0" smtClean="0"/>
              <a:t>Software Engineering Fundamentals</a:t>
            </a:r>
            <a:endParaRPr lang="bg-BG" dirty="0"/>
          </a:p>
        </p:txBody>
      </p:sp>
      <p:sp>
        <p:nvSpPr>
          <p:cNvPr id="5" name="Content Placeholder 2"/>
          <p:cNvSpPr>
            <a:spLocks noGrp="1"/>
          </p:cNvSpPr>
          <p:nvPr>
            <p:ph idx="1"/>
          </p:nvPr>
        </p:nvSpPr>
        <p:spPr>
          <a:xfrm>
            <a:off x="1748416" y="2971799"/>
            <a:ext cx="5642984" cy="1371601"/>
          </a:xfrm>
        </p:spPr>
        <p:txBody>
          <a:bodyPr wrap="none" lIns="0" tIns="0" rIns="0" bIns="0" anchor="ctr" anchorCtr="0">
            <a:noAutofit/>
          </a:bodyPr>
          <a:lstStyle/>
          <a:p>
            <a:pPr marL="0" indent="0" algn="ctr">
              <a:lnSpc>
                <a:spcPct val="100000"/>
              </a:lnSpc>
              <a:spcBef>
                <a:spcPts val="0"/>
              </a:spcBef>
              <a:spcAft>
                <a:spcPts val="0"/>
              </a:spcAft>
              <a:buNone/>
            </a:pPr>
            <a:r>
              <a:rPr lang="en-US" sz="7200" dirty="0" smtClean="0"/>
              <a:t>Questions?</a:t>
            </a:r>
            <a:endParaRPr lang="en-US" sz="7200" dirty="0"/>
          </a:p>
        </p:txBody>
      </p:sp>
      <p:sp>
        <p:nvSpPr>
          <p:cNvPr id="6" name="TextBox 5"/>
          <p:cNvSpPr txBox="1"/>
          <p:nvPr/>
        </p:nvSpPr>
        <p:spPr>
          <a:xfrm rot="12041701" flipH="1">
            <a:off x="7527114" y="4715840"/>
            <a:ext cx="949687" cy="1803953"/>
          </a:xfrm>
          <a:prstGeom prst="rect">
            <a:avLst/>
          </a:prstGeom>
          <a:noFill/>
        </p:spPr>
        <p:txBody>
          <a:bodyPr wrap="square" rtlCol="0">
            <a:spAutoFit/>
            <a:scene3d>
              <a:camera prst="orthographicFront"/>
              <a:lightRig rig="threePt" dir="t"/>
            </a:scene3d>
            <a:sp3d extrusionH="57150">
              <a:bevelT w="38100" h="38100" prst="angle"/>
            </a:sp3d>
          </a:bodyPr>
          <a:lstStyle/>
          <a:p>
            <a:r>
              <a:rPr lang="en-US" sz="11500" b="1" dirty="0" smtClean="0">
                <a:solidFill>
                  <a:schemeClr val="tx1">
                    <a:lumMod val="75000"/>
                  </a:schemeClr>
                </a:solidFill>
                <a:effectLst>
                  <a:reflection blurRad="6350" stA="55000" endA="300" endPos="45500" dir="5400000" sy="-100000" algn="bl" rotWithShape="0"/>
                </a:effectLst>
              </a:rPr>
              <a:t>?</a:t>
            </a:r>
            <a:endParaRPr lang="en-US" sz="11500" b="1" dirty="0">
              <a:solidFill>
                <a:schemeClr val="tx1">
                  <a:lumMod val="75000"/>
                </a:schemeClr>
              </a:solidFill>
              <a:effectLst>
                <a:reflection blurRad="6350" stA="55000" endA="300" endPos="45500" dir="5400000" sy="-100000" algn="bl" rotWithShape="0"/>
              </a:effectLst>
            </a:endParaRPr>
          </a:p>
        </p:txBody>
      </p:sp>
      <p:sp>
        <p:nvSpPr>
          <p:cNvPr id="7" name="TextBox 6"/>
          <p:cNvSpPr txBox="1"/>
          <p:nvPr/>
        </p:nvSpPr>
        <p:spPr>
          <a:xfrm rot="3464797" flipH="1">
            <a:off x="968763" y="4574331"/>
            <a:ext cx="859648" cy="2404656"/>
          </a:xfrm>
          <a:prstGeom prst="rect">
            <a:avLst/>
          </a:prstGeom>
          <a:noFill/>
        </p:spPr>
        <p:txBody>
          <a:bodyPr wrap="square" rtlCol="0">
            <a:spAutoFit/>
            <a:scene3d>
              <a:camera prst="orthographicFront"/>
              <a:lightRig rig="threePt" dir="t"/>
            </a:scene3d>
            <a:sp3d extrusionH="57150">
              <a:bevelT w="38100" h="38100"/>
            </a:sp3d>
          </a:bodyPr>
          <a:lstStyle/>
          <a:p>
            <a:r>
              <a:rPr lang="en-US" sz="14000" b="1" dirty="0" smtClean="0">
                <a:solidFill>
                  <a:srgbClr val="FFBF8B"/>
                </a:solidFill>
                <a:effectLst>
                  <a:reflection blurRad="6350" stA="55000" endA="300" endPos="45500" dir="5400000" sy="-100000" algn="bl" rotWithShape="0"/>
                </a:effectLst>
                <a:latin typeface="Cambria" pitchFamily="18" charset="0"/>
              </a:rPr>
              <a:t>?</a:t>
            </a:r>
            <a:endParaRPr lang="en-US" sz="14000" b="1" dirty="0">
              <a:solidFill>
                <a:srgbClr val="FFBF8B"/>
              </a:solidFill>
              <a:effectLst>
                <a:reflection blurRad="6350" stA="55000" endA="300" endPos="45500" dir="5400000" sy="-100000" algn="bl" rotWithShape="0"/>
              </a:effectLst>
              <a:latin typeface="Cambria" pitchFamily="18" charset="0"/>
            </a:endParaRPr>
          </a:p>
        </p:txBody>
      </p:sp>
      <p:sp>
        <p:nvSpPr>
          <p:cNvPr id="8" name="TextBox 7"/>
          <p:cNvSpPr txBox="1"/>
          <p:nvPr/>
        </p:nvSpPr>
        <p:spPr>
          <a:xfrm rot="9535351" flipH="1">
            <a:off x="793612" y="1974335"/>
            <a:ext cx="949687" cy="1401418"/>
          </a:xfrm>
          <a:prstGeom prst="rect">
            <a:avLst/>
          </a:prstGeom>
          <a:noFill/>
        </p:spPr>
        <p:txBody>
          <a:bodyPr wrap="square" rtlCol="0">
            <a:spAutoFit/>
            <a:scene3d>
              <a:camera prst="isometricOffAxis1Right"/>
              <a:lightRig rig="threePt" dir="t"/>
            </a:scene3d>
            <a:sp3d extrusionH="57150">
              <a:bevelT w="38100" h="38100"/>
            </a:sp3d>
          </a:bodyPr>
          <a:lstStyle/>
          <a:p>
            <a:r>
              <a:rPr lang="en-US" sz="8800" dirty="0" smtClean="0">
                <a:solidFill>
                  <a:schemeClr val="accent5">
                    <a:lumMod val="60000"/>
                    <a:lumOff val="40000"/>
                  </a:schemeClr>
                </a:solidFill>
                <a:effectLst>
                  <a:reflection blurRad="6350" stA="55000" endA="300" endPos="45500" dir="5400000" sy="-100000" algn="bl" rotWithShape="0"/>
                </a:effectLst>
              </a:rPr>
              <a:t>?</a:t>
            </a:r>
            <a:endParaRPr lang="en-US" sz="8800" dirty="0">
              <a:solidFill>
                <a:schemeClr val="accent5">
                  <a:lumMod val="60000"/>
                  <a:lumOff val="40000"/>
                </a:schemeClr>
              </a:solidFill>
              <a:effectLst>
                <a:reflection blurRad="6350" stA="55000" endA="300" endPos="45500" dir="5400000" sy="-100000" algn="bl" rotWithShape="0"/>
              </a:effectLst>
            </a:endParaRPr>
          </a:p>
        </p:txBody>
      </p:sp>
      <p:sp>
        <p:nvSpPr>
          <p:cNvPr id="9" name="TextBox 8"/>
          <p:cNvSpPr txBox="1"/>
          <p:nvPr/>
        </p:nvSpPr>
        <p:spPr>
          <a:xfrm rot="16756950" flipH="1">
            <a:off x="4765843" y="1417276"/>
            <a:ext cx="859648" cy="1992899"/>
          </a:xfrm>
          <a:prstGeom prst="rect">
            <a:avLst/>
          </a:prstGeom>
          <a:noFill/>
        </p:spPr>
        <p:txBody>
          <a:bodyPr wrap="square" rtlCol="0">
            <a:spAutoFit/>
            <a:scene3d>
              <a:camera prst="orthographicFront"/>
              <a:lightRig rig="threePt" dir="t"/>
            </a:scene3d>
            <a:sp3d extrusionH="57150">
              <a:bevelT w="38100" h="38100"/>
            </a:sp3d>
          </a:bodyPr>
          <a:lstStyle/>
          <a:p>
            <a:r>
              <a:rPr lang="en-US" sz="11500" b="1" dirty="0" smtClean="0">
                <a:solidFill>
                  <a:srgbClr val="FF831D"/>
                </a:solidFill>
                <a:effectLst>
                  <a:reflection blurRad="6350" stA="55000" endA="300" endPos="45500" dir="5400000" sy="-100000" algn="bl" rotWithShape="0"/>
                </a:effectLst>
              </a:rPr>
              <a:t>?</a:t>
            </a:r>
            <a:endParaRPr lang="en-US" sz="11500" b="1" dirty="0">
              <a:solidFill>
                <a:srgbClr val="FF831D"/>
              </a:solidFill>
              <a:effectLst>
                <a:reflection blurRad="6350" stA="55000" endA="300" endPos="45500" dir="5400000" sy="-100000" algn="bl" rotWithShape="0"/>
              </a:effectLst>
            </a:endParaRPr>
          </a:p>
        </p:txBody>
      </p:sp>
      <p:sp>
        <p:nvSpPr>
          <p:cNvPr id="10" name="TextBox 9"/>
          <p:cNvSpPr txBox="1"/>
          <p:nvPr/>
        </p:nvSpPr>
        <p:spPr>
          <a:xfrm rot="19836951" flipH="1">
            <a:off x="7434275" y="1104110"/>
            <a:ext cx="949687" cy="249299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innerShdw blurRad="63500" dist="50800" dir="8100000">
                    <a:prstClr val="black">
                      <a:alpha val="50000"/>
                    </a:prstClr>
                  </a:innerShdw>
                  <a:reflection blurRad="6350" stA="55000" endA="300" endPos="45500" dir="5400000" sy="-100000" algn="bl" rotWithShape="0"/>
                </a:effectLst>
              </a:rPr>
              <a:t>?</a:t>
            </a:r>
            <a:endParaRPr lang="en-US" sz="15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innerShdw blurRad="63500" dist="50800" dir="8100000">
                  <a:prstClr val="black">
                    <a:alpha val="50000"/>
                  </a:prstClr>
                </a:innerShdw>
                <a:reflection blurRad="6350" stA="55000" endA="300" endPos="45500" dir="5400000" sy="-100000" algn="bl" rotWithShape="0"/>
              </a:effectLst>
            </a:endParaRPr>
          </a:p>
        </p:txBody>
      </p:sp>
      <p:sp>
        <p:nvSpPr>
          <p:cNvPr id="11" name="TextBox 10"/>
          <p:cNvSpPr txBox="1"/>
          <p:nvPr/>
        </p:nvSpPr>
        <p:spPr>
          <a:xfrm rot="2233443" flipH="1">
            <a:off x="2904475" y="836467"/>
            <a:ext cx="584096" cy="924339"/>
          </a:xfrm>
          <a:prstGeom prst="rect">
            <a:avLst/>
          </a:prstGeom>
          <a:noFill/>
        </p:spPr>
        <p:txBody>
          <a:bodyPr wrap="square" rtlCol="0">
            <a:spAutoFit/>
            <a:scene3d>
              <a:camera prst="perspectiveHeroicExtremeLeftFacing"/>
              <a:lightRig rig="threePt" dir="t"/>
            </a:scene3d>
            <a:sp3d extrusionH="57150">
              <a:bevelT w="38100" h="38100"/>
            </a:sp3d>
          </a:bodyPr>
          <a:lstStyle/>
          <a:p>
            <a:r>
              <a:rPr lang="en-US" sz="5600" dirty="0" smtClean="0">
                <a:solidFill>
                  <a:schemeClr val="tx2">
                    <a:lumMod val="75000"/>
                  </a:schemeClr>
                </a:solidFill>
                <a:effectLst>
                  <a:reflection blurRad="6350" stA="55000" endA="300" endPos="45500" dir="5400000" sy="-100000" algn="bl" rotWithShape="0"/>
                </a:effectLst>
              </a:rPr>
              <a:t>?</a:t>
            </a:r>
            <a:endParaRPr lang="en-US" sz="5600" dirty="0">
              <a:solidFill>
                <a:schemeClr val="tx2">
                  <a:lumMod val="75000"/>
                </a:schemeClr>
              </a:solidFill>
              <a:effectLst>
                <a:reflection blurRad="6350" stA="55000" endA="300" endPos="45500" dir="5400000" sy="-100000" algn="bl" rotWithShape="0"/>
              </a:effectLst>
            </a:endParaRPr>
          </a:p>
        </p:txBody>
      </p:sp>
      <p:sp>
        <p:nvSpPr>
          <p:cNvPr id="12" name="TextBox 11"/>
          <p:cNvSpPr txBox="1"/>
          <p:nvPr/>
        </p:nvSpPr>
        <p:spPr>
          <a:xfrm rot="8530737" flipH="1">
            <a:off x="4871755" y="4985327"/>
            <a:ext cx="643173" cy="1569660"/>
          </a:xfrm>
          <a:prstGeom prst="rect">
            <a:avLst/>
          </a:prstGeom>
          <a:noFill/>
        </p:spPr>
        <p:txBody>
          <a:bodyPr wrap="square" rtlCol="0">
            <a:spAutoFit/>
            <a:scene3d>
              <a:camera prst="orthographicFront"/>
              <a:lightRig rig="threePt" dir="t"/>
            </a:scene3d>
            <a:sp3d extrusionH="57150">
              <a:bevelT w="38100" h="38100"/>
            </a:sp3d>
          </a:bodyPr>
          <a:lstStyle/>
          <a:p>
            <a:r>
              <a:rPr lang="en-US" sz="9600" dirty="0" smtClean="0">
                <a:solidFill>
                  <a:srgbClr val="FF4A37"/>
                </a:solidFill>
                <a:effectLst>
                  <a:reflection blurRad="6350" stA="60000" endA="900" endPos="60000" dist="29997" dir="5400000" sy="-100000" algn="bl" rotWithShape="0"/>
                </a:effectLst>
              </a:rPr>
              <a:t>?</a:t>
            </a:r>
            <a:endParaRPr lang="en-US" sz="9600" dirty="0">
              <a:solidFill>
                <a:srgbClr val="FF4A37"/>
              </a:solidFill>
              <a:effectLst>
                <a:reflection blurRad="6350" stA="60000" endA="900" endPos="60000" dist="29997" dir="5400000" sy="-100000" algn="bl" rotWithShape="0"/>
              </a:effectLst>
            </a:endParaRPr>
          </a:p>
        </p:txBody>
      </p:sp>
      <p:sp>
        <p:nvSpPr>
          <p:cNvPr id="13" name="TextBox 12"/>
          <p:cNvSpPr txBox="1"/>
          <p:nvPr/>
        </p:nvSpPr>
        <p:spPr>
          <a:xfrm rot="12627025" flipH="1">
            <a:off x="2726518" y="4222010"/>
            <a:ext cx="584096" cy="626166"/>
          </a:xfrm>
          <a:prstGeom prst="rect">
            <a:avLst/>
          </a:prstGeom>
          <a:noFill/>
        </p:spPr>
        <p:txBody>
          <a:bodyPr wrap="square" rtlCol="0">
            <a:spAutoFit/>
            <a:scene3d>
              <a:camera prst="orthographicFront"/>
              <a:lightRig rig="threePt" dir="t"/>
            </a:scene3d>
            <a:sp3d extrusionH="57150">
              <a:bevelT w="38100" h="38100"/>
            </a:sp3d>
          </a:bodyPr>
          <a:lstStyle/>
          <a:p>
            <a:r>
              <a:rPr lang="en-US" sz="3600" dirty="0" smtClean="0">
                <a:solidFill>
                  <a:schemeClr val="tx2">
                    <a:lumMod val="40000"/>
                    <a:lumOff val="60000"/>
                  </a:schemeClr>
                </a:solidFill>
                <a:effectLst>
                  <a:reflection blurRad="6350" stA="55000" endA="300" endPos="45500" dir="5400000" sy="-100000" algn="bl" rotWithShape="0"/>
                </a:effectLst>
              </a:rPr>
              <a:t>?</a:t>
            </a:r>
            <a:endParaRPr lang="en-US" sz="3600" dirty="0">
              <a:solidFill>
                <a:schemeClr val="tx2">
                  <a:lumMod val="40000"/>
                  <a:lumOff val="60000"/>
                </a:schemeClr>
              </a:solidFill>
              <a:effectLst>
                <a:reflection blurRad="6350" stA="55000" endA="300" endPos="45500" dir="5400000" sy="-100000" algn="bl" rotWithShape="0"/>
              </a:effectLst>
            </a:endParaRPr>
          </a:p>
        </p:txBody>
      </p:sp>
      <p:sp>
        <p:nvSpPr>
          <p:cNvPr id="15" name="TextBox 14"/>
          <p:cNvSpPr txBox="1"/>
          <p:nvPr/>
        </p:nvSpPr>
        <p:spPr>
          <a:xfrm rot="1186146" flipH="1">
            <a:off x="6185957" y="4402802"/>
            <a:ext cx="499379" cy="1107996"/>
          </a:xfrm>
          <a:prstGeom prst="rect">
            <a:avLst/>
          </a:prstGeom>
          <a:noFill/>
        </p:spPr>
        <p:txBody>
          <a:bodyPr wrap="square" rtlCol="0">
            <a:spAutoFit/>
            <a:scene3d>
              <a:camera prst="orthographicFront"/>
              <a:lightRig rig="threePt" dir="t"/>
            </a:scene3d>
            <a:sp3d extrusionH="57150">
              <a:bevelT w="69850" h="69850" prst="divot"/>
            </a:sp3d>
          </a:bodyPr>
          <a:lstStyle/>
          <a:p>
            <a:r>
              <a:rPr lang="en-US" sz="6600" dirty="0" smtClean="0">
                <a:solidFill>
                  <a:srgbClr val="9966FF"/>
                </a:solidFill>
                <a:effectLst>
                  <a:reflection blurRad="6350" stA="55000" endA="300" endPos="45500" dir="5400000" sy="-100000" algn="bl" rotWithShape="0"/>
                </a:effectLst>
              </a:rPr>
              <a:t>?</a:t>
            </a:r>
            <a:endParaRPr lang="en-US" sz="6600" dirty="0">
              <a:solidFill>
                <a:srgbClr val="9966FF"/>
              </a:solidFill>
              <a:effectLst>
                <a:reflection blurRad="6350" stA="55000" endA="300" endPos="45500" dir="5400000" sy="-100000" algn="bl" rotWithShape="0"/>
              </a:effectLst>
            </a:endParaRPr>
          </a:p>
        </p:txBody>
      </p:sp>
      <p:sp>
        <p:nvSpPr>
          <p:cNvPr id="14" name="TextBox 13"/>
          <p:cNvSpPr txBox="1"/>
          <p:nvPr/>
        </p:nvSpPr>
        <p:spPr>
          <a:xfrm rot="19460650" flipH="1">
            <a:off x="2921606" y="2356458"/>
            <a:ext cx="489197" cy="769441"/>
          </a:xfrm>
          <a:prstGeom prst="rect">
            <a:avLst/>
          </a:prstGeom>
          <a:noFill/>
        </p:spPr>
        <p:txBody>
          <a:bodyPr wrap="square" rtlCol="0">
            <a:prstTxWarp prst="textInflate">
              <a:avLst/>
            </a:prstTxWarp>
            <a:spAutoFit/>
            <a:scene3d>
              <a:camera prst="perspectiveRelaxedModerately"/>
              <a:lightRig rig="threePt" dir="t"/>
            </a:scene3d>
            <a:sp3d extrusionH="57150">
              <a:bevelT w="38100" h="38100"/>
            </a:sp3d>
          </a:bodyPr>
          <a:lstStyle/>
          <a:p>
            <a:r>
              <a:rPr lang="en-US" sz="4400" dirty="0" smtClean="0">
                <a:solidFill>
                  <a:srgbClr val="FF6699"/>
                </a:solidFill>
                <a:effectLst>
                  <a:reflection blurRad="6350" stA="55000" endA="300" endPos="45500" dir="5400000" sy="-100000" algn="bl" rotWithShape="0"/>
                </a:effectLst>
              </a:rPr>
              <a:t>?</a:t>
            </a:r>
            <a:endParaRPr lang="en-US" sz="4400" dirty="0">
              <a:solidFill>
                <a:srgbClr val="FF6699"/>
              </a:solidFill>
              <a:effectLst>
                <a:reflection blurRad="6350" stA="55000" endA="300" endPos="45500" dir="5400000" sy="-100000" algn="bl" rotWithShape="0"/>
              </a:effectLst>
            </a:endParaRPr>
          </a:p>
        </p:txBody>
      </p:sp>
      <p:sp>
        <p:nvSpPr>
          <p:cNvPr id="16" name="TextBox 15"/>
          <p:cNvSpPr txBox="1"/>
          <p:nvPr/>
        </p:nvSpPr>
        <p:spPr>
          <a:xfrm>
            <a:off x="6158093" y="6452660"/>
            <a:ext cx="2909707" cy="369332"/>
          </a:xfrm>
          <a:prstGeom prst="rect">
            <a:avLst/>
          </a:prstGeom>
          <a:noFill/>
        </p:spPr>
        <p:txBody>
          <a:bodyPr wrap="none" rtlCol="0">
            <a:spAutoFit/>
          </a:bodyPr>
          <a:lstStyle/>
          <a:p>
            <a:r>
              <a:rPr lang="en-US" sz="1800" b="1" dirty="0" smtClean="0">
                <a:hlinkClick r:id="rId2"/>
              </a:rPr>
              <a:t>http://academy.telerik.com</a:t>
            </a:r>
            <a:endParaRPr lang="en-US" sz="18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noFill/>
          <a:ln/>
          <a:effectLst/>
        </p:spPr>
        <p:txBody>
          <a:bodyPr lIns="92075" tIns="46038" rIns="92075" bIns="46038"/>
          <a:lstStyle/>
          <a:p>
            <a:r>
              <a:rPr lang="en-US" sz="3600" dirty="0"/>
              <a:t>Software Development Activities</a:t>
            </a:r>
          </a:p>
        </p:txBody>
      </p:sp>
      <p:sp>
        <p:nvSpPr>
          <p:cNvPr id="468995" name="Rectangle 3"/>
          <p:cNvSpPr>
            <a:spLocks noGrp="1" noChangeArrowheads="1"/>
          </p:cNvSpPr>
          <p:nvPr>
            <p:ph type="body" idx="1"/>
          </p:nvPr>
        </p:nvSpPr>
        <p:spPr>
          <a:noFill/>
          <a:ln/>
          <a:effectLst/>
        </p:spPr>
        <p:txBody>
          <a:bodyPr/>
          <a:lstStyle/>
          <a:p>
            <a:r>
              <a:rPr lang="en-US" dirty="0"/>
              <a:t>Software development always includes the following activities (to some extent)</a:t>
            </a:r>
            <a:r>
              <a:rPr lang="bg-BG" dirty="0"/>
              <a:t>:</a:t>
            </a:r>
            <a:endParaRPr lang="en-US" dirty="0"/>
          </a:p>
          <a:p>
            <a:pPr lvl="1"/>
            <a:r>
              <a:rPr lang="en-US" dirty="0"/>
              <a:t>Requirements analysis</a:t>
            </a:r>
          </a:p>
          <a:p>
            <a:pPr lvl="1"/>
            <a:r>
              <a:rPr lang="en-US" dirty="0"/>
              <a:t>Design</a:t>
            </a:r>
          </a:p>
          <a:p>
            <a:pPr lvl="1"/>
            <a:r>
              <a:rPr lang="en-US" dirty="0"/>
              <a:t>Construction</a:t>
            </a:r>
          </a:p>
          <a:p>
            <a:pPr lvl="1"/>
            <a:r>
              <a:rPr lang="en-US" dirty="0"/>
              <a:t>Testing (sometimes)</a:t>
            </a:r>
          </a:p>
          <a:p>
            <a:r>
              <a:rPr lang="en-US" dirty="0"/>
              <a:t>These activities do not follow strictly one after </a:t>
            </a:r>
            <a:r>
              <a:rPr lang="en-US" dirty="0" smtClean="0"/>
              <a:t>another (depends on the methodology)!</a:t>
            </a:r>
            <a:endParaRPr lang="bg-BG" dirty="0"/>
          </a:p>
          <a:p>
            <a:pPr lvl="1"/>
            <a:r>
              <a:rPr lang="en-US" dirty="0"/>
              <a:t>Often overlap and interact</a:t>
            </a:r>
            <a:endParaRPr lang="bg-BG" dirty="0"/>
          </a:p>
        </p:txBody>
      </p:sp>
      <p:sp>
        <p:nvSpPr>
          <p:cNvPr id="468996" name="AutoShape 4"/>
          <p:cNvSpPr>
            <a:spLocks/>
          </p:cNvSpPr>
          <p:nvPr/>
        </p:nvSpPr>
        <p:spPr bwMode="auto">
          <a:xfrm>
            <a:off x="5105400" y="2339975"/>
            <a:ext cx="433388" cy="2232025"/>
          </a:xfrm>
          <a:prstGeom prst="rightBrace">
            <a:avLst>
              <a:gd name="adj1" fmla="val 42918"/>
              <a:gd name="adj2" fmla="val 50000"/>
            </a:avLst>
          </a:prstGeom>
          <a:noFill/>
          <a:ln w="38100">
            <a:solidFill>
              <a:schemeClr val="accent5">
                <a:lumMod val="20000"/>
                <a:lumOff val="80000"/>
              </a:schemeClr>
            </a:solidFill>
            <a:round/>
            <a:headEnd/>
            <a:tailEnd/>
          </a:ln>
          <a:effectLst>
            <a:outerShdw dist="17961" dir="2700000" algn="ctr" rotWithShape="0">
              <a:schemeClr val="bg1">
                <a:lumMod val="95000"/>
                <a:lumOff val="5000"/>
              </a:schemeClr>
            </a:outerShdw>
          </a:effectLst>
        </p:spPr>
        <p:txBody>
          <a:bodyPr wrap="none" anchor="ctr"/>
          <a:lstStyle/>
          <a:p>
            <a:endParaRPr lang="en-US"/>
          </a:p>
        </p:txBody>
      </p:sp>
      <p:sp>
        <p:nvSpPr>
          <p:cNvPr id="6" name="Rectangle 5"/>
          <p:cNvSpPr/>
          <p:nvPr/>
        </p:nvSpPr>
        <p:spPr>
          <a:xfrm>
            <a:off x="5761056" y="2951704"/>
            <a:ext cx="2971800" cy="1015663"/>
          </a:xfrm>
          <a:prstGeom prst="rect">
            <a:avLst/>
          </a:prstGeom>
        </p:spPr>
        <p:txBody>
          <a:bodyPr wrap="square">
            <a:spAutoFit/>
          </a:bodyPr>
          <a:lstStyle/>
          <a:p>
            <a:pPr algn="ctr"/>
            <a:r>
              <a:rPr lang="en-US" sz="3000" b="1" dirty="0" smtClean="0">
                <a:solidFill>
                  <a:srgbClr val="EBFFD2"/>
                </a:solidFill>
                <a:effectLst>
                  <a:outerShdw blurRad="38100" dist="38100" dir="2700000" algn="tl">
                    <a:srgbClr val="000000">
                      <a:alpha val="43137"/>
                    </a:srgbClr>
                  </a:outerShdw>
                </a:effectLst>
                <a:latin typeface="Corbel"/>
              </a:rPr>
              <a:t>Software Project Management</a:t>
            </a:r>
            <a:endParaRPr lang="en-US" sz="3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a:xfrm>
            <a:off x="860445" y="1447800"/>
            <a:ext cx="7416800" cy="822325"/>
          </a:xfrm>
        </p:spPr>
        <p:txBody>
          <a:bodyPr/>
          <a:lstStyle/>
          <a:p>
            <a:r>
              <a:rPr lang="en-US" dirty="0" smtClean="0"/>
              <a:t>Software Requirements</a:t>
            </a:r>
            <a:endParaRPr lang="bg-BG" dirty="0" smtClean="0"/>
          </a:p>
        </p:txBody>
      </p:sp>
      <p:sp>
        <p:nvSpPr>
          <p:cNvPr id="470020" name="Rectangle 4"/>
          <p:cNvSpPr>
            <a:spLocks noChangeArrowheads="1"/>
          </p:cNvSpPr>
          <p:nvPr/>
        </p:nvSpPr>
        <p:spPr bwMode="auto">
          <a:xfrm>
            <a:off x="838200" y="2388513"/>
            <a:ext cx="7458076" cy="430887"/>
          </a:xfrm>
          <a:prstGeom prst="rect">
            <a:avLst/>
          </a:prstGeom>
          <a:noFill/>
          <a:ln w="9525">
            <a:noFill/>
            <a:miter lim="800000"/>
            <a:headEnd/>
            <a:tailEnd/>
          </a:ln>
          <a:effectLst/>
        </p:spPr>
        <p:txBody>
          <a:bodyPr wrap="square" lIns="0" tIns="0" rIns="0" bIns="0" anchor="b">
            <a:spAutoFit/>
          </a:bodyPr>
          <a:lstStyle/>
          <a:p>
            <a:pPr algn="ctr" eaLnBrk="0" hangingPunct="0">
              <a:lnSpc>
                <a:spcPct val="100000"/>
              </a:lnSpc>
              <a:spcBef>
                <a:spcPct val="20000"/>
              </a:spcBef>
              <a:buClr>
                <a:schemeClr val="accent5">
                  <a:lumMod val="40000"/>
                  <a:lumOff val="60000"/>
                </a:schemeClr>
              </a:buClr>
              <a:buSzPct val="70000"/>
            </a:pPr>
            <a:r>
              <a:rPr lang="en-US" sz="2800" b="1" dirty="0" smtClean="0">
                <a:solidFill>
                  <a:srgbClr val="FAF7C8"/>
                </a:solidFill>
                <a:effectLst>
                  <a:outerShdw blurRad="38100" dist="38100" dir="2700000" algn="tl">
                    <a:srgbClr val="000000">
                      <a:alpha val="43137"/>
                    </a:srgbClr>
                  </a:outerShdw>
                </a:effectLst>
                <a:latin typeface="+mn-lt"/>
              </a:rPr>
              <a:t>Functional, Non-functional Requirements, SRS</a:t>
            </a:r>
            <a:endParaRPr lang="bg-BG" sz="2800" b="1" dirty="0" smtClean="0">
              <a:solidFill>
                <a:srgbClr val="FAF7C8"/>
              </a:solidFill>
              <a:effectLst>
                <a:outerShdw blurRad="38100" dist="38100" dir="2700000" algn="tl">
                  <a:srgbClr val="000000">
                    <a:alpha val="43137"/>
                  </a:srgbClr>
                </a:outerShdw>
              </a:effectLst>
              <a:latin typeface="+mn-lt"/>
            </a:endParaRPr>
          </a:p>
        </p:txBody>
      </p:sp>
      <p:pic>
        <p:nvPicPr>
          <p:cNvPr id="60418" name="Picture 2" descr="http://www.andar360.com/photo9.jpg"/>
          <p:cNvPicPr>
            <a:picLocks noChangeAspect="1" noChangeArrowheads="1"/>
          </p:cNvPicPr>
          <p:nvPr/>
        </p:nvPicPr>
        <p:blipFill>
          <a:blip r:embed="rId3" cstate="print"/>
          <a:srcRect l="6186" t="7632" r="6878" b="7078"/>
          <a:stretch>
            <a:fillRect/>
          </a:stretch>
        </p:blipFill>
        <p:spPr bwMode="auto">
          <a:xfrm>
            <a:off x="2426500" y="3310096"/>
            <a:ext cx="4299196" cy="2862104"/>
          </a:xfrm>
          <a:prstGeom prst="roundRect">
            <a:avLst>
              <a:gd name="adj" fmla="val 7384"/>
            </a:avLst>
          </a:prstGeom>
          <a:noFill/>
          <a:effectLst>
            <a:softEdge rad="3175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noFill/>
          <a:ln/>
          <a:effectLst/>
        </p:spPr>
        <p:txBody>
          <a:bodyPr lIns="92075" tIns="46038" rIns="92075" bIns="46038"/>
          <a:lstStyle/>
          <a:p>
            <a:r>
              <a:rPr lang="en-US" dirty="0"/>
              <a:t>Software Requirements</a:t>
            </a:r>
          </a:p>
        </p:txBody>
      </p:sp>
      <p:sp>
        <p:nvSpPr>
          <p:cNvPr id="472067" name="Rectangle 3"/>
          <p:cNvSpPr>
            <a:spLocks noGrp="1" noChangeArrowheads="1"/>
          </p:cNvSpPr>
          <p:nvPr>
            <p:ph type="body" idx="1"/>
          </p:nvPr>
        </p:nvSpPr>
        <p:spPr>
          <a:xfrm>
            <a:off x="228600" y="1268413"/>
            <a:ext cx="8686800" cy="5329237"/>
          </a:xfrm>
          <a:noFill/>
          <a:ln/>
          <a:effectLst/>
        </p:spPr>
        <p:txBody>
          <a:bodyPr/>
          <a:lstStyle/>
          <a:p>
            <a:pPr>
              <a:lnSpc>
                <a:spcPct val="105000"/>
              </a:lnSpc>
              <a:spcBef>
                <a:spcPts val="1200"/>
              </a:spcBef>
            </a:pPr>
            <a:r>
              <a:rPr lang="en-US" dirty="0">
                <a:solidFill>
                  <a:schemeClr val="accent5">
                    <a:lumMod val="20000"/>
                    <a:lumOff val="80000"/>
                  </a:schemeClr>
                </a:solidFill>
                <a:effectLst>
                  <a:outerShdw blurRad="38100" dist="38100" dir="2700000" algn="tl">
                    <a:srgbClr val="000000"/>
                  </a:outerShdw>
                </a:effectLst>
              </a:rPr>
              <a:t>Software requirements</a:t>
            </a:r>
            <a:r>
              <a:rPr lang="en-US" dirty="0"/>
              <a:t> define </a:t>
            </a:r>
            <a:r>
              <a:rPr lang="en-US" dirty="0" smtClean="0"/>
              <a:t>the functionality </a:t>
            </a:r>
            <a:r>
              <a:rPr lang="en-US" dirty="0"/>
              <a:t>of the system</a:t>
            </a:r>
          </a:p>
          <a:p>
            <a:pPr lvl="1">
              <a:lnSpc>
                <a:spcPct val="105000"/>
              </a:lnSpc>
              <a:spcBef>
                <a:spcPts val="1200"/>
              </a:spcBef>
            </a:pPr>
            <a:r>
              <a:rPr lang="en-US" dirty="0"/>
              <a:t>Answer the question "what?", not "how?"</a:t>
            </a:r>
          </a:p>
          <a:p>
            <a:pPr lvl="1">
              <a:lnSpc>
                <a:spcPct val="105000"/>
              </a:lnSpc>
              <a:spcBef>
                <a:spcPts val="1200"/>
              </a:spcBef>
            </a:pPr>
            <a:r>
              <a:rPr lang="en-US" dirty="0"/>
              <a:t>Define constraints on the system</a:t>
            </a:r>
            <a:endParaRPr lang="bg-BG" dirty="0"/>
          </a:p>
          <a:p>
            <a:pPr>
              <a:lnSpc>
                <a:spcPct val="105000"/>
              </a:lnSpc>
              <a:spcBef>
                <a:spcPts val="1200"/>
              </a:spcBef>
            </a:pPr>
            <a:r>
              <a:rPr lang="en-US" dirty="0"/>
              <a:t>Two kinds of requirements</a:t>
            </a:r>
          </a:p>
          <a:p>
            <a:pPr lvl="1">
              <a:lnSpc>
                <a:spcPct val="105000"/>
              </a:lnSpc>
              <a:spcBef>
                <a:spcPts val="1200"/>
              </a:spcBef>
            </a:pPr>
            <a:r>
              <a:rPr lang="en-US" dirty="0">
                <a:solidFill>
                  <a:schemeClr val="accent5">
                    <a:lumMod val="20000"/>
                    <a:lumOff val="80000"/>
                  </a:schemeClr>
                </a:solidFill>
                <a:effectLst>
                  <a:outerShdw blurRad="38100" dist="38100" dir="2700000" algn="tl">
                    <a:srgbClr val="000000"/>
                  </a:outerShdw>
                </a:effectLst>
              </a:rPr>
              <a:t>Functional</a:t>
            </a:r>
            <a:r>
              <a:rPr lang="en-US" dirty="0"/>
              <a:t> requirements</a:t>
            </a:r>
            <a:endParaRPr lang="en-US" dirty="0">
              <a:solidFill>
                <a:schemeClr val="folHlink"/>
              </a:solidFill>
              <a:effectLst>
                <a:outerShdw blurRad="38100" dist="38100" dir="2700000" algn="tl">
                  <a:srgbClr val="000000"/>
                </a:outerShdw>
              </a:effectLst>
            </a:endParaRPr>
          </a:p>
          <a:p>
            <a:pPr lvl="1">
              <a:lnSpc>
                <a:spcPct val="105000"/>
              </a:lnSpc>
              <a:spcBef>
                <a:spcPts val="1200"/>
              </a:spcBef>
            </a:pPr>
            <a:r>
              <a:rPr lang="en-US" dirty="0">
                <a:solidFill>
                  <a:schemeClr val="accent5">
                    <a:lumMod val="20000"/>
                    <a:lumOff val="80000"/>
                  </a:schemeClr>
                </a:solidFill>
                <a:effectLst>
                  <a:outerShdw blurRad="38100" dist="38100" dir="2700000" algn="tl">
                    <a:srgbClr val="000000"/>
                  </a:outerShdw>
                </a:effectLst>
              </a:rPr>
              <a:t>Non-functional</a:t>
            </a:r>
            <a:r>
              <a:rPr lang="en-US" dirty="0">
                <a:solidFill>
                  <a:schemeClr val="accent5">
                    <a:lumMod val="20000"/>
                    <a:lumOff val="80000"/>
                  </a:schemeClr>
                </a:solidFill>
              </a:rPr>
              <a:t> </a:t>
            </a:r>
            <a:r>
              <a:rPr lang="en-US" dirty="0"/>
              <a:t>requirements</a:t>
            </a:r>
          </a:p>
        </p:txBody>
      </p:sp>
      <p:pic>
        <p:nvPicPr>
          <p:cNvPr id="58369" name="Picture 1"/>
          <p:cNvPicPr>
            <a:picLocks noChangeAspect="1" noChangeArrowheads="1"/>
          </p:cNvPicPr>
          <p:nvPr/>
        </p:nvPicPr>
        <p:blipFill>
          <a:blip r:embed="rId2" cstate="print"/>
          <a:srcRect/>
          <a:stretch>
            <a:fillRect/>
          </a:stretch>
        </p:blipFill>
        <p:spPr bwMode="auto">
          <a:xfrm>
            <a:off x="6172201" y="4376599"/>
            <a:ext cx="2437182" cy="1953948"/>
          </a:xfrm>
          <a:prstGeom prst="roundRect">
            <a:avLst>
              <a:gd name="adj" fmla="val 9294"/>
            </a:avLst>
          </a:prstGeom>
          <a:noFill/>
          <a:ln w="9525">
            <a:solidFill>
              <a:schemeClr val="accent5">
                <a:lumMod val="40000"/>
                <a:lumOff val="60000"/>
                <a:alpha val="50000"/>
              </a:schemeClr>
            </a:solid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noFill/>
          <a:ln/>
          <a:effectLst/>
        </p:spPr>
        <p:txBody>
          <a:bodyPr lIns="92075" tIns="46038" rIns="92075" bIns="46038"/>
          <a:lstStyle/>
          <a:p>
            <a:r>
              <a:rPr lang="en-US" dirty="0"/>
              <a:t>Requirements Analysis</a:t>
            </a:r>
          </a:p>
        </p:txBody>
      </p:sp>
      <p:sp>
        <p:nvSpPr>
          <p:cNvPr id="473091" name="Rectangle 3"/>
          <p:cNvSpPr>
            <a:spLocks noGrp="1" noChangeArrowheads="1"/>
          </p:cNvSpPr>
          <p:nvPr>
            <p:ph type="body" idx="1"/>
          </p:nvPr>
        </p:nvSpPr>
        <p:spPr>
          <a:xfrm>
            <a:off x="228600" y="1268413"/>
            <a:ext cx="8686800" cy="5329237"/>
          </a:xfrm>
          <a:noFill/>
          <a:ln/>
          <a:effectLst/>
        </p:spPr>
        <p:txBody>
          <a:bodyPr/>
          <a:lstStyle/>
          <a:p>
            <a:pPr>
              <a:lnSpc>
                <a:spcPct val="100000"/>
              </a:lnSpc>
            </a:pPr>
            <a:r>
              <a:rPr lang="en-US" dirty="0">
                <a:solidFill>
                  <a:schemeClr val="accent5">
                    <a:lumMod val="20000"/>
                    <a:lumOff val="80000"/>
                  </a:schemeClr>
                </a:solidFill>
                <a:effectLst>
                  <a:outerShdw blurRad="38100" dist="38100" dir="2700000" algn="tl">
                    <a:srgbClr val="000000"/>
                  </a:outerShdw>
                </a:effectLst>
              </a:rPr>
              <a:t>Requirements analysis</a:t>
            </a:r>
            <a:r>
              <a:rPr lang="en-US" dirty="0"/>
              <a:t> starts from a vision about the system</a:t>
            </a:r>
          </a:p>
          <a:p>
            <a:pPr lvl="1">
              <a:lnSpc>
                <a:spcPct val="100000"/>
              </a:lnSpc>
            </a:pPr>
            <a:r>
              <a:rPr lang="en-US" dirty="0"/>
              <a:t>Customers don't know what they need!</a:t>
            </a:r>
          </a:p>
          <a:p>
            <a:pPr lvl="1">
              <a:lnSpc>
                <a:spcPct val="100000"/>
              </a:lnSpc>
            </a:pPr>
            <a:r>
              <a:rPr lang="en-US" dirty="0"/>
              <a:t>Requirements come roughly and are specified and extended iteratively</a:t>
            </a:r>
          </a:p>
          <a:p>
            <a:pPr>
              <a:lnSpc>
                <a:spcPct val="100000"/>
              </a:lnSpc>
            </a:pPr>
            <a:r>
              <a:rPr lang="en-US" dirty="0">
                <a:solidFill>
                  <a:schemeClr val="accent5">
                    <a:lumMod val="20000"/>
                    <a:lumOff val="80000"/>
                  </a:schemeClr>
                </a:solidFill>
                <a:effectLst>
                  <a:outerShdw blurRad="38100" dist="38100" dir="2700000" algn="tl">
                    <a:srgbClr val="000000"/>
                  </a:outerShdw>
                </a:effectLst>
              </a:rPr>
              <a:t>Prototyping</a:t>
            </a:r>
            <a:r>
              <a:rPr lang="en-US" dirty="0"/>
              <a:t> is often used, especially for the user interface</a:t>
            </a:r>
          </a:p>
          <a:p>
            <a:pPr>
              <a:lnSpc>
                <a:spcPct val="100000"/>
              </a:lnSpc>
            </a:pPr>
            <a:r>
              <a:rPr lang="en-US" dirty="0"/>
              <a:t>The outcome is the Software Requirements Specification (SRS)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lerik Master Template">
  <a:themeElements>
    <a:clrScheme name="Telerik Colors Theme">
      <a:dk1>
        <a:sysClr val="windowText" lastClr="000000"/>
      </a:dk1>
      <a:lt1>
        <a:srgbClr val="CCFF66"/>
      </a:lt1>
      <a:dk2>
        <a:srgbClr val="30356E"/>
      </a:dk2>
      <a:lt2>
        <a:srgbClr val="CCFF33"/>
      </a:lt2>
      <a:accent1>
        <a:srgbClr val="CC4757"/>
      </a:accent1>
      <a:accent2>
        <a:srgbClr val="FF6F61"/>
      </a:accent2>
      <a:accent3>
        <a:srgbClr val="FF953E"/>
      </a:accent3>
      <a:accent4>
        <a:srgbClr val="F8BD52"/>
      </a:accent4>
      <a:accent5>
        <a:srgbClr val="46A6BD"/>
      </a:accent5>
      <a:accent6>
        <a:srgbClr val="5488BC"/>
      </a:accent6>
      <a:hlink>
        <a:srgbClr val="76B200"/>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1192</TotalTime>
  <Words>2056</Words>
  <Application>Microsoft Office PowerPoint</Application>
  <PresentationFormat>On-screen Show (4:3)</PresentationFormat>
  <Paragraphs>414</Paragraphs>
  <Slides>53</Slides>
  <Notes>13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Telerik Master Template</vt:lpstr>
      <vt:lpstr>Practical Software Engineering Fundamentals</vt:lpstr>
      <vt:lpstr>Agenda</vt:lpstr>
      <vt:lpstr>Software Engineering</vt:lpstr>
      <vt:lpstr>What is Software Engineering?</vt:lpstr>
      <vt:lpstr>Software Engineering</vt:lpstr>
      <vt:lpstr>Software Development Activities</vt:lpstr>
      <vt:lpstr>Software Requirements</vt:lpstr>
      <vt:lpstr>Software Requirements</vt:lpstr>
      <vt:lpstr>Requirements Analysis</vt:lpstr>
      <vt:lpstr>Software Requirements Specification (SRS)</vt:lpstr>
      <vt:lpstr>Software Requirements</vt:lpstr>
      <vt:lpstr>Software Requirements Specifications (SRS) and UI Prototypes</vt:lpstr>
      <vt:lpstr>Software Architecture and Software Design</vt:lpstr>
      <vt:lpstr>Software Architecture and Software Design</vt:lpstr>
      <vt:lpstr>System Architecture Diagram – Example</vt:lpstr>
      <vt:lpstr>Software Architecture Diagram – Example</vt:lpstr>
      <vt:lpstr>Software Design</vt:lpstr>
      <vt:lpstr>Software Design Document (SDD)</vt:lpstr>
      <vt:lpstr>Software Design Document</vt:lpstr>
      <vt:lpstr>Software Construction</vt:lpstr>
      <vt:lpstr>Software Construction</vt:lpstr>
      <vt:lpstr>Writing the Code</vt:lpstr>
      <vt:lpstr>Testing the Code</vt:lpstr>
      <vt:lpstr>Debugging</vt:lpstr>
      <vt:lpstr>Integration</vt:lpstr>
      <vt:lpstr>Coding != Software Engineering</vt:lpstr>
      <vt:lpstr>Software Verification and Testing</vt:lpstr>
      <vt:lpstr>Software Verification</vt:lpstr>
      <vt:lpstr>Software Testing</vt:lpstr>
      <vt:lpstr>Software Testing Process</vt:lpstr>
      <vt:lpstr>Test Plan and Test Cases</vt:lpstr>
      <vt:lpstr>Test Plans and Test Cases</vt:lpstr>
      <vt:lpstr>Software Project Management</vt:lpstr>
      <vt:lpstr>What is Project Management?</vt:lpstr>
      <vt:lpstr>What is Software Project Management?</vt:lpstr>
      <vt:lpstr>What is Project Plan?</vt:lpstr>
      <vt:lpstr>Project Plan – Example</vt:lpstr>
      <vt:lpstr>Development Methodologies</vt:lpstr>
      <vt:lpstr>What is a Development Methodology?</vt:lpstr>
      <vt:lpstr>Development Methodologies</vt:lpstr>
      <vt:lpstr>Slide 41</vt:lpstr>
      <vt:lpstr>The Waterfall Process</vt:lpstr>
      <vt:lpstr>Formal Methodologies</vt:lpstr>
      <vt:lpstr>Agile Development</vt:lpstr>
      <vt:lpstr>The Agile Manifesto</vt:lpstr>
      <vt:lpstr>The Agile Spirit</vt:lpstr>
      <vt:lpstr>Agile Methodologies</vt:lpstr>
      <vt:lpstr>Extreme Programming: The 12 Key Practices</vt:lpstr>
      <vt:lpstr>Scrum</vt:lpstr>
      <vt:lpstr>Scrum Terminology</vt:lpstr>
      <vt:lpstr>The Scrum Process Framework</vt:lpstr>
      <vt:lpstr>Scrum Practices</vt:lpstr>
      <vt:lpstr>Software Engineering Fundamentals</vt:lpstr>
    </vt:vector>
  </TitlesOfParts>
  <Company>Telerik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 Fundamentals</dc:title>
  <dc:creator>Svetlin Nakov</dc:creator>
  <dc:description>Telerik Academy - http://academy.telerik.com</dc:description>
  <cp:lastModifiedBy>Svetlin Nakov</cp:lastModifiedBy>
  <cp:revision>331</cp:revision>
  <dcterms:created xsi:type="dcterms:W3CDTF">2007-12-08T16:03:35Z</dcterms:created>
  <dcterms:modified xsi:type="dcterms:W3CDTF">2010-02-11T12:29:47Z</dcterms:modified>
</cp:coreProperties>
</file>