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44"/>
  </p:notesMasterIdLst>
  <p:handoutMasterIdLst>
    <p:handoutMasterId r:id="rId45"/>
  </p:handoutMasterIdLst>
  <p:sldIdLst>
    <p:sldId id="667" r:id="rId5"/>
    <p:sldId id="514" r:id="rId6"/>
    <p:sldId id="743" r:id="rId7"/>
    <p:sldId id="782" r:id="rId8"/>
    <p:sldId id="580" r:id="rId9"/>
    <p:sldId id="579" r:id="rId10"/>
    <p:sldId id="593" r:id="rId11"/>
    <p:sldId id="569" r:id="rId12"/>
    <p:sldId id="576" r:id="rId13"/>
    <p:sldId id="594" r:id="rId14"/>
    <p:sldId id="785" r:id="rId15"/>
    <p:sldId id="568" r:id="rId16"/>
    <p:sldId id="788" r:id="rId17"/>
    <p:sldId id="982" r:id="rId18"/>
    <p:sldId id="983" r:id="rId19"/>
    <p:sldId id="984" r:id="rId20"/>
    <p:sldId id="571" r:id="rId21"/>
    <p:sldId id="986" r:id="rId22"/>
    <p:sldId id="985" r:id="rId23"/>
    <p:sldId id="572" r:id="rId24"/>
    <p:sldId id="789" r:id="rId25"/>
    <p:sldId id="790" r:id="rId26"/>
    <p:sldId id="577" r:id="rId27"/>
    <p:sldId id="987" r:id="rId28"/>
    <p:sldId id="988" r:id="rId29"/>
    <p:sldId id="570" r:id="rId30"/>
    <p:sldId id="791" r:id="rId31"/>
    <p:sldId id="573" r:id="rId32"/>
    <p:sldId id="978" r:id="rId33"/>
    <p:sldId id="979" r:id="rId34"/>
    <p:sldId id="981" r:id="rId35"/>
    <p:sldId id="990" r:id="rId36"/>
    <p:sldId id="989" r:id="rId37"/>
    <p:sldId id="578" r:id="rId38"/>
    <p:sldId id="783" r:id="rId39"/>
    <p:sldId id="767" r:id="rId40"/>
    <p:sldId id="780" r:id="rId41"/>
    <p:sldId id="781" r:id="rId42"/>
    <p:sldId id="784" r:id="rId4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494B064-7FFC-46AE-B405-71F3E3FE771D}">
          <p14:sldIdLst>
            <p14:sldId id="667"/>
            <p14:sldId id="514"/>
            <p14:sldId id="743"/>
          </p14:sldIdLst>
        </p14:section>
        <p14:section name="AI in Business" id="{C0EEB0B8-39EC-49FC-8E1E-CD840183D2DD}">
          <p14:sldIdLst>
            <p14:sldId id="782"/>
            <p14:sldId id="580"/>
            <p14:sldId id="579"/>
            <p14:sldId id="593"/>
            <p14:sldId id="569"/>
            <p14:sldId id="576"/>
            <p14:sldId id="594"/>
            <p14:sldId id="785"/>
            <p14:sldId id="568"/>
            <p14:sldId id="788"/>
            <p14:sldId id="982"/>
            <p14:sldId id="983"/>
            <p14:sldId id="984"/>
            <p14:sldId id="571"/>
            <p14:sldId id="986"/>
            <p14:sldId id="985"/>
            <p14:sldId id="572"/>
            <p14:sldId id="789"/>
            <p14:sldId id="790"/>
            <p14:sldId id="577"/>
            <p14:sldId id="987"/>
            <p14:sldId id="988"/>
            <p14:sldId id="570"/>
            <p14:sldId id="791"/>
            <p14:sldId id="573"/>
            <p14:sldId id="978"/>
            <p14:sldId id="979"/>
            <p14:sldId id="981"/>
            <p14:sldId id="990"/>
            <p14:sldId id="989"/>
            <p14:sldId id="578"/>
          </p14:sldIdLst>
        </p14:section>
        <p14:section name="AI Adoption" id="{9640655C-0DE8-4F78-852D-A215318D7B47}">
          <p14:sldIdLst>
            <p14:sldId id="783"/>
            <p14:sldId id="767"/>
            <p14:sldId id="780"/>
          </p14:sldIdLst>
        </p14:section>
        <p14:section name="Conclusion" id="{356077AC-2EFC-4261-ACFF-B3CEF2843063}">
          <p14:sldIdLst>
            <p14:sldId id="781"/>
            <p14:sldId id="7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INA-PC" initials="EP" lastIdx="1" clrIdx="0">
    <p:extLst>
      <p:ext uri="{19B8F6BF-5375-455C-9EA6-DF929625EA0E}">
        <p15:presenceInfo xmlns:p15="http://schemas.microsoft.com/office/powerpoint/2012/main" userId="EVELINA-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C5D"/>
    <a:srgbClr val="332D3B"/>
    <a:srgbClr val="FFFFFF"/>
    <a:srgbClr val="312B39"/>
    <a:srgbClr val="1B6C94"/>
    <a:srgbClr val="1D6493"/>
    <a:srgbClr val="0984E4"/>
    <a:srgbClr val="3D0791"/>
    <a:srgbClr val="A6A6A6"/>
    <a:srgbClr val="90B4D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C1DA5B-D3DE-41AB-8CF7-CD620FB8A74A}" v="21" dt="2024-10-05T19:07:40.265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5033" autoAdjust="0"/>
  </p:normalViewPr>
  <p:slideViewPr>
    <p:cSldViewPr>
      <p:cViewPr varScale="1">
        <p:scale>
          <a:sx n="75" d="100"/>
          <a:sy n="75" d="100"/>
        </p:scale>
        <p:origin x="192" y="53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3187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tlin Nakov" userId="5504d47777be6420" providerId="LiveId" clId="{65C1DA5B-D3DE-41AB-8CF7-CD620FB8A74A}"/>
    <pc:docChg chg="undo custSel modSld modMainMaster">
      <pc:chgData name="Svetlin Nakov" userId="5504d47777be6420" providerId="LiveId" clId="{65C1DA5B-D3DE-41AB-8CF7-CD620FB8A74A}" dt="2024-10-05T19:07:48.481" v="210" actId="1076"/>
      <pc:docMkLst>
        <pc:docMk/>
      </pc:docMkLst>
      <pc:sldChg chg="addSp delSp modSp mod">
        <pc:chgData name="Svetlin Nakov" userId="5504d47777be6420" providerId="LiveId" clId="{65C1DA5B-D3DE-41AB-8CF7-CD620FB8A74A}" dt="2024-10-05T19:07:48.481" v="210" actId="1076"/>
        <pc:sldMkLst>
          <pc:docMk/>
          <pc:sldMk cId="4088943793" sldId="667"/>
        </pc:sldMkLst>
        <pc:spChg chg="add del mod">
          <ac:chgData name="Svetlin Nakov" userId="5504d47777be6420" providerId="LiveId" clId="{65C1DA5B-D3DE-41AB-8CF7-CD620FB8A74A}" dt="2024-10-05T19:07:27.499" v="168" actId="478"/>
          <ac:spMkLst>
            <pc:docMk/>
            <pc:sldMk cId="4088943793" sldId="667"/>
            <ac:spMk id="8" creationId="{66325B4A-41CD-2D2C-7628-452C05C1816F}"/>
          </ac:spMkLst>
        </pc:spChg>
        <pc:spChg chg="add del mod">
          <ac:chgData name="Svetlin Nakov" userId="5504d47777be6420" providerId="LiveId" clId="{65C1DA5B-D3DE-41AB-8CF7-CD620FB8A74A}" dt="2024-10-05T19:07:13.076" v="156" actId="21"/>
          <ac:spMkLst>
            <pc:docMk/>
            <pc:sldMk cId="4088943793" sldId="667"/>
            <ac:spMk id="14" creationId="{3E6B87B7-9D33-4EBB-BD4F-C0436BA3FD72}"/>
          </ac:spMkLst>
        </pc:spChg>
        <pc:spChg chg="add mod">
          <ac:chgData name="Svetlin Nakov" userId="5504d47777be6420" providerId="LiveId" clId="{65C1DA5B-D3DE-41AB-8CF7-CD620FB8A74A}" dt="2024-10-05T19:07:48.481" v="210" actId="1076"/>
          <ac:spMkLst>
            <pc:docMk/>
            <pc:sldMk cId="4088943793" sldId="667"/>
            <ac:spMk id="16" creationId="{3E6B87B7-9D33-4EBB-BD4F-C0436BA3FD72}"/>
          </ac:spMkLst>
        </pc:spChg>
        <pc:spChg chg="add del mod">
          <ac:chgData name="Svetlin Nakov" userId="5504d47777be6420" providerId="LiveId" clId="{65C1DA5B-D3DE-41AB-8CF7-CD620FB8A74A}" dt="2024-10-05T19:07:18.218" v="159"/>
          <ac:spMkLst>
            <pc:docMk/>
            <pc:sldMk cId="4088943793" sldId="667"/>
            <ac:spMk id="31" creationId="{3E6B87B7-9D33-4EBB-BD4F-C0436BA3FD72}"/>
          </ac:spMkLst>
        </pc:spChg>
        <pc:picChg chg="add del mod modCrop">
          <ac:chgData name="Svetlin Nakov" userId="5504d47777be6420" providerId="LiveId" clId="{65C1DA5B-D3DE-41AB-8CF7-CD620FB8A74A}" dt="2024-10-05T18:39:27.648" v="53" actId="478"/>
          <ac:picMkLst>
            <pc:docMk/>
            <pc:sldMk cId="4088943793" sldId="667"/>
            <ac:picMk id="5" creationId="{9E16AEAA-66EF-8540-8681-B7255975ED8D}"/>
          </ac:picMkLst>
        </pc:picChg>
        <pc:picChg chg="add del mod modCrop">
          <ac:chgData name="Svetlin Nakov" userId="5504d47777be6420" providerId="LiveId" clId="{65C1DA5B-D3DE-41AB-8CF7-CD620FB8A74A}" dt="2024-10-05T19:06:20.085" v="148" actId="478"/>
          <ac:picMkLst>
            <pc:docMk/>
            <pc:sldMk cId="4088943793" sldId="667"/>
            <ac:picMk id="10" creationId="{AF02BDA6-38BD-91C1-B79D-9AAF7D1FF7EB}"/>
          </ac:picMkLst>
        </pc:picChg>
        <pc:picChg chg="add del mod">
          <ac:chgData name="Svetlin Nakov" userId="5504d47777be6420" providerId="LiveId" clId="{65C1DA5B-D3DE-41AB-8CF7-CD620FB8A74A}" dt="2024-10-05T19:07:17.999" v="157" actId="21"/>
          <ac:picMkLst>
            <pc:docMk/>
            <pc:sldMk cId="4088943793" sldId="667"/>
            <ac:picMk id="11" creationId="{10EE8409-B4C2-8DE7-B864-2CF84ACBE5B2}"/>
          </ac:picMkLst>
        </pc:picChg>
        <pc:picChg chg="add del mod">
          <ac:chgData name="Svetlin Nakov" userId="5504d47777be6420" providerId="LiveId" clId="{65C1DA5B-D3DE-41AB-8CF7-CD620FB8A74A}" dt="2024-10-05T19:07:17.999" v="157" actId="21"/>
          <ac:picMkLst>
            <pc:docMk/>
            <pc:sldMk cId="4088943793" sldId="667"/>
            <ac:picMk id="12" creationId="{4221F99C-0324-3CB5-8A2A-5B614F48F2D1}"/>
          </ac:picMkLst>
        </pc:picChg>
        <pc:picChg chg="add mod">
          <ac:chgData name="Svetlin Nakov" userId="5504d47777be6420" providerId="LiveId" clId="{65C1DA5B-D3DE-41AB-8CF7-CD620FB8A74A}" dt="2024-10-05T19:07:04.955" v="154"/>
          <ac:picMkLst>
            <pc:docMk/>
            <pc:sldMk cId="4088943793" sldId="667"/>
            <ac:picMk id="13" creationId="{10EE8409-B4C2-8DE7-B864-2CF84ACBE5B2}"/>
          </ac:picMkLst>
        </pc:picChg>
        <pc:picChg chg="add del mod">
          <ac:chgData name="Svetlin Nakov" userId="5504d47777be6420" providerId="LiveId" clId="{65C1DA5B-D3DE-41AB-8CF7-CD620FB8A74A}" dt="2024-10-05T19:07:13.076" v="156" actId="21"/>
          <ac:picMkLst>
            <pc:docMk/>
            <pc:sldMk cId="4088943793" sldId="667"/>
            <ac:picMk id="15" creationId="{4221F99C-0324-3CB5-8A2A-5B614F48F2D1}"/>
          </ac:picMkLst>
        </pc:picChg>
        <pc:picChg chg="add mod">
          <ac:chgData name="Svetlin Nakov" userId="5504d47777be6420" providerId="LiveId" clId="{65C1DA5B-D3DE-41AB-8CF7-CD620FB8A74A}" dt="2024-10-05T19:07:48.481" v="210" actId="1076"/>
          <ac:picMkLst>
            <pc:docMk/>
            <pc:sldMk cId="4088943793" sldId="667"/>
            <ac:picMk id="17" creationId="{4221F99C-0324-3CB5-8A2A-5B614F48F2D1}"/>
          </ac:picMkLst>
        </pc:picChg>
      </pc:sldChg>
      <pc:sldChg chg="modSp mod">
        <pc:chgData name="Svetlin Nakov" userId="5504d47777be6420" providerId="LiveId" clId="{65C1DA5B-D3DE-41AB-8CF7-CD620FB8A74A}" dt="2024-10-05T19:07:19.394" v="166" actId="27636"/>
        <pc:sldMkLst>
          <pc:docMk/>
          <pc:sldMk cId="3198865755" sldId="720"/>
        </pc:sldMkLst>
        <pc:spChg chg="mod">
          <ac:chgData name="Svetlin Nakov" userId="5504d47777be6420" providerId="LiveId" clId="{65C1DA5B-D3DE-41AB-8CF7-CD620FB8A74A}" dt="2024-10-05T19:07:19.394" v="166" actId="27636"/>
          <ac:spMkLst>
            <pc:docMk/>
            <pc:sldMk cId="3198865755" sldId="720"/>
            <ac:spMk id="7" creationId="{A84CCC76-4825-7D0E-867A-2417F35DDA05}"/>
          </ac:spMkLst>
        </pc:spChg>
      </pc:sldChg>
      <pc:sldMasterChg chg="modSp mod modSldLayout">
        <pc:chgData name="Svetlin Nakov" userId="5504d47777be6420" providerId="LiveId" clId="{65C1DA5B-D3DE-41AB-8CF7-CD620FB8A74A}" dt="2024-10-05T19:07:24.242" v="167" actId="21"/>
        <pc:sldMasterMkLst>
          <pc:docMk/>
          <pc:sldMasterMk cId="3259766592" sldId="2147483670"/>
        </pc:sldMasterMkLst>
        <pc:spChg chg="mod">
          <ac:chgData name="Svetlin Nakov" userId="5504d47777be6420" providerId="LiveId" clId="{65C1DA5B-D3DE-41AB-8CF7-CD620FB8A74A}" dt="2024-10-05T19:04:14.270" v="124" actId="1076"/>
          <ac:spMkLst>
            <pc:docMk/>
            <pc:sldMasterMk cId="3259766592" sldId="2147483670"/>
            <ac:spMk id="11" creationId="{90CBFB32-9F46-4F2F-8A54-9EE8BED27855}"/>
          </ac:spMkLst>
        </pc:spChg>
        <pc:sldLayoutChg chg="addSp delSp modSp mod">
          <pc:chgData name="Svetlin Nakov" userId="5504d47777be6420" providerId="LiveId" clId="{65C1DA5B-D3DE-41AB-8CF7-CD620FB8A74A}" dt="2024-10-05T19:07:24.242" v="167" actId="21"/>
          <pc:sldLayoutMkLst>
            <pc:docMk/>
            <pc:sldMasterMk cId="3259766592" sldId="2147483670"/>
            <pc:sldLayoutMk cId="2879751610" sldId="2147483671"/>
          </pc:sldLayoutMkLst>
          <pc:spChg chg="mod">
            <ac:chgData name="Svetlin Nakov" userId="5504d47777be6420" providerId="LiveId" clId="{65C1DA5B-D3DE-41AB-8CF7-CD620FB8A74A}" dt="2024-10-05T19:00:52.691" v="105" actId="14100"/>
            <ac:spMkLst>
              <pc:docMk/>
              <pc:sldMasterMk cId="3259766592" sldId="2147483670"/>
              <pc:sldLayoutMk cId="2879751610" sldId="2147483671"/>
              <ac:spMk id="7" creationId="{4CE3EED2-634D-E15A-33D0-6520802CB8A0}"/>
            </ac:spMkLst>
          </pc:spChg>
          <pc:spChg chg="add del">
            <ac:chgData name="Svetlin Nakov" userId="5504d47777be6420" providerId="LiveId" clId="{65C1DA5B-D3DE-41AB-8CF7-CD620FB8A74A}" dt="2024-10-05T19:07:24.242" v="167" actId="21"/>
            <ac:spMkLst>
              <pc:docMk/>
              <pc:sldMasterMk cId="3259766592" sldId="2147483670"/>
              <pc:sldLayoutMk cId="2879751610" sldId="2147483671"/>
              <ac:spMk id="31" creationId="{3E6B87B7-9D33-4EBB-BD4F-C0436BA3FD72}"/>
            </ac:spMkLst>
          </pc:spChg>
          <pc:picChg chg="add del mod modCrop">
            <ac:chgData name="Svetlin Nakov" userId="5504d47777be6420" providerId="LiveId" clId="{65C1DA5B-D3DE-41AB-8CF7-CD620FB8A74A}" dt="2024-10-05T19:05:24.292" v="131" actId="21"/>
            <ac:picMkLst>
              <pc:docMk/>
              <pc:sldMasterMk cId="3259766592" sldId="2147483670"/>
              <pc:sldLayoutMk cId="2879751610" sldId="2147483671"/>
              <ac:picMk id="4" creationId="{72FC022B-96F3-B040-EB3E-7E0F1A074EEE}"/>
            </ac:picMkLst>
          </pc:picChg>
          <pc:picChg chg="add del">
            <ac:chgData name="Svetlin Nakov" userId="5504d47777be6420" providerId="LiveId" clId="{65C1DA5B-D3DE-41AB-8CF7-CD620FB8A74A}" dt="2024-10-05T19:07:19.307" v="164" actId="21"/>
            <ac:picMkLst>
              <pc:docMk/>
              <pc:sldMasterMk cId="3259766592" sldId="2147483670"/>
              <pc:sldLayoutMk cId="2879751610" sldId="2147483671"/>
              <ac:picMk id="6" creationId="{10EE8409-B4C2-8DE7-B864-2CF84ACBE5B2}"/>
            </ac:picMkLst>
          </pc:picChg>
          <pc:picChg chg="del">
            <ac:chgData name="Svetlin Nakov" userId="5504d47777be6420" providerId="LiveId" clId="{65C1DA5B-D3DE-41AB-8CF7-CD620FB8A74A}" dt="2024-10-05T19:06:07.876" v="147" actId="478"/>
            <ac:picMkLst>
              <pc:docMk/>
              <pc:sldMasterMk cId="3259766592" sldId="2147483670"/>
              <pc:sldLayoutMk cId="2879751610" sldId="2147483671"/>
              <ac:picMk id="8" creationId="{C0D0E3C6-0896-F1E0-72C8-694924C7439F}"/>
            </ac:picMkLst>
          </pc:picChg>
          <pc:picChg chg="add mod">
            <ac:chgData name="Svetlin Nakov" userId="5504d47777be6420" providerId="LiveId" clId="{65C1DA5B-D3DE-41AB-8CF7-CD620FB8A74A}" dt="2024-10-05T19:05:24.895" v="132"/>
            <ac:picMkLst>
              <pc:docMk/>
              <pc:sldMasterMk cId="3259766592" sldId="2147483670"/>
              <pc:sldLayoutMk cId="2879751610" sldId="2147483671"/>
              <ac:picMk id="9" creationId="{72FC022B-96F3-B040-EB3E-7E0F1A074EEE}"/>
            </ac:picMkLst>
          </pc:picChg>
          <pc:picChg chg="add del mod">
            <ac:chgData name="Svetlin Nakov" userId="5504d47777be6420" providerId="LiveId" clId="{65C1DA5B-D3DE-41AB-8CF7-CD620FB8A74A}" dt="2024-10-05T19:07:24.242" v="167" actId="21"/>
            <ac:picMkLst>
              <pc:docMk/>
              <pc:sldMasterMk cId="3259766592" sldId="2147483670"/>
              <pc:sldLayoutMk cId="2879751610" sldId="2147483671"/>
              <ac:picMk id="10" creationId="{4221F99C-0324-3CB5-8A2A-5B614F48F2D1}"/>
            </ac:picMkLst>
          </pc:picChg>
        </pc:sldLayoutChg>
        <pc:sldLayoutChg chg="addSp delSp modSp mod">
          <pc:chgData name="Svetlin Nakov" userId="5504d47777be6420" providerId="LiveId" clId="{65C1DA5B-D3DE-41AB-8CF7-CD620FB8A74A}" dt="2024-10-05T19:00:01.211" v="104" actId="1076"/>
          <pc:sldLayoutMkLst>
            <pc:docMk/>
            <pc:sldMasterMk cId="3259766592" sldId="2147483670"/>
            <pc:sldLayoutMk cId="2615312289" sldId="2147483672"/>
          </pc:sldLayoutMkLst>
          <pc:spChg chg="mod">
            <ac:chgData name="Svetlin Nakov" userId="5504d47777be6420" providerId="LiveId" clId="{65C1DA5B-D3DE-41AB-8CF7-CD620FB8A74A}" dt="2024-10-05T19:00:01.211" v="104" actId="1076"/>
            <ac:spMkLst>
              <pc:docMk/>
              <pc:sldMasterMk cId="3259766592" sldId="2147483670"/>
              <pc:sldLayoutMk cId="2615312289" sldId="2147483672"/>
              <ac:spMk id="10" creationId="{84A40437-5AA2-A47C-12DF-F93860E22B16}"/>
            </ac:spMkLst>
          </pc:spChg>
          <pc:picChg chg="add del mod">
            <ac:chgData name="Svetlin Nakov" userId="5504d47777be6420" providerId="LiveId" clId="{65C1DA5B-D3DE-41AB-8CF7-CD620FB8A74A}" dt="2024-10-05T18:58:40.896" v="76" actId="478"/>
            <ac:picMkLst>
              <pc:docMk/>
              <pc:sldMasterMk cId="3259766592" sldId="2147483670"/>
              <pc:sldLayoutMk cId="2615312289" sldId="2147483672"/>
              <ac:picMk id="3" creationId="{8C2546CE-B0BF-C65F-DDF3-BB2B7AEBAE97}"/>
            </ac:picMkLst>
          </pc:picChg>
          <pc:picChg chg="add mod">
            <ac:chgData name="Svetlin Nakov" userId="5504d47777be6420" providerId="LiveId" clId="{65C1DA5B-D3DE-41AB-8CF7-CD620FB8A74A}" dt="2024-10-05T18:59:34.316" v="100" actId="1036"/>
            <ac:picMkLst>
              <pc:docMk/>
              <pc:sldMasterMk cId="3259766592" sldId="2147483670"/>
              <pc:sldLayoutMk cId="2615312289" sldId="2147483672"/>
              <ac:picMk id="5" creationId="{C3C90FCC-0CF7-14B4-7BAA-E1F020D6F3AB}"/>
            </ac:picMkLst>
          </pc:picChg>
          <pc:picChg chg="del">
            <ac:chgData name="Svetlin Nakov" userId="5504d47777be6420" providerId="LiveId" clId="{65C1DA5B-D3DE-41AB-8CF7-CD620FB8A74A}" dt="2024-10-05T18:43:28.048" v="60" actId="478"/>
            <ac:picMkLst>
              <pc:docMk/>
              <pc:sldMasterMk cId="3259766592" sldId="2147483670"/>
              <pc:sldLayoutMk cId="2615312289" sldId="2147483672"/>
              <ac:picMk id="6" creationId="{3893410A-D67A-93B3-BC49-0CAFB106C252}"/>
            </ac:picMkLst>
          </pc:picChg>
        </pc:sldLayoutChg>
        <pc:sldLayoutChg chg="addSp delSp modSp mod">
          <pc:chgData name="Svetlin Nakov" userId="5504d47777be6420" providerId="LiveId" clId="{65C1DA5B-D3DE-41AB-8CF7-CD620FB8A74A}" dt="2024-10-05T19:02:49.671" v="113"/>
          <pc:sldLayoutMkLst>
            <pc:docMk/>
            <pc:sldMasterMk cId="3259766592" sldId="2147483670"/>
            <pc:sldLayoutMk cId="4025432840" sldId="2147483674"/>
          </pc:sldLayoutMkLst>
          <pc:picChg chg="add mod">
            <ac:chgData name="Svetlin Nakov" userId="5504d47777be6420" providerId="LiveId" clId="{65C1DA5B-D3DE-41AB-8CF7-CD620FB8A74A}" dt="2024-10-05T19:02:49.671" v="113"/>
            <ac:picMkLst>
              <pc:docMk/>
              <pc:sldMasterMk cId="3259766592" sldId="2147483670"/>
              <pc:sldLayoutMk cId="4025432840" sldId="2147483674"/>
              <ac:picMk id="2" creationId="{117C9FDA-1911-CE47-58E2-D7A56C81A9E6}"/>
            </ac:picMkLst>
          </pc:picChg>
          <pc:picChg chg="del">
            <ac:chgData name="Svetlin Nakov" userId="5504d47777be6420" providerId="LiveId" clId="{65C1DA5B-D3DE-41AB-8CF7-CD620FB8A74A}" dt="2024-10-05T19:02:49.339" v="112" actId="478"/>
            <ac:picMkLst>
              <pc:docMk/>
              <pc:sldMasterMk cId="3259766592" sldId="2147483670"/>
              <pc:sldLayoutMk cId="4025432840" sldId="2147483674"/>
              <ac:picMk id="3" creationId="{AED89655-81A1-4123-8E93-0FAE620BEF5D}"/>
            </ac:picMkLst>
          </pc:picChg>
        </pc:sldLayoutChg>
        <pc:sldLayoutChg chg="addSp delSp modSp mod">
          <pc:chgData name="Svetlin Nakov" userId="5504d47777be6420" providerId="LiveId" clId="{65C1DA5B-D3DE-41AB-8CF7-CD620FB8A74A}" dt="2024-10-05T19:02:54.388" v="115"/>
          <pc:sldLayoutMkLst>
            <pc:docMk/>
            <pc:sldMasterMk cId="3259766592" sldId="2147483670"/>
            <pc:sldLayoutMk cId="1735506457" sldId="2147483675"/>
          </pc:sldLayoutMkLst>
          <pc:picChg chg="add mod">
            <ac:chgData name="Svetlin Nakov" userId="5504d47777be6420" providerId="LiveId" clId="{65C1DA5B-D3DE-41AB-8CF7-CD620FB8A74A}" dt="2024-10-05T19:02:54.388" v="115"/>
            <ac:picMkLst>
              <pc:docMk/>
              <pc:sldMasterMk cId="3259766592" sldId="2147483670"/>
              <pc:sldLayoutMk cId="1735506457" sldId="2147483675"/>
              <ac:picMk id="2" creationId="{4DCB09A4-3893-E035-C9B4-480F23508B24}"/>
            </ac:picMkLst>
          </pc:picChg>
          <pc:picChg chg="del">
            <ac:chgData name="Svetlin Nakov" userId="5504d47777be6420" providerId="LiveId" clId="{65C1DA5B-D3DE-41AB-8CF7-CD620FB8A74A}" dt="2024-10-05T19:02:53.720" v="114" actId="478"/>
            <ac:picMkLst>
              <pc:docMk/>
              <pc:sldMasterMk cId="3259766592" sldId="2147483670"/>
              <pc:sldLayoutMk cId="1735506457" sldId="2147483675"/>
              <ac:picMk id="5" creationId="{6E780F0F-9617-3254-4DB4-FF5A9BB727BC}"/>
            </ac:picMkLst>
          </pc:picChg>
        </pc:sldLayoutChg>
        <pc:sldLayoutChg chg="addSp delSp modSp mod">
          <pc:chgData name="Svetlin Nakov" userId="5504d47777be6420" providerId="LiveId" clId="{65C1DA5B-D3DE-41AB-8CF7-CD620FB8A74A}" dt="2024-10-05T19:02:23.115" v="111" actId="14100"/>
          <pc:sldLayoutMkLst>
            <pc:docMk/>
            <pc:sldMasterMk cId="3259766592" sldId="2147483670"/>
            <pc:sldLayoutMk cId="1421702118" sldId="2147483676"/>
          </pc:sldLayoutMkLst>
          <pc:spChg chg="mod">
            <ac:chgData name="Svetlin Nakov" userId="5504d47777be6420" providerId="LiveId" clId="{65C1DA5B-D3DE-41AB-8CF7-CD620FB8A74A}" dt="2024-10-05T19:02:23.115" v="111" actId="14100"/>
            <ac:spMkLst>
              <pc:docMk/>
              <pc:sldMasterMk cId="3259766592" sldId="2147483670"/>
              <pc:sldLayoutMk cId="1421702118" sldId="2147483676"/>
              <ac:spMk id="5" creationId="{FBB91A1D-CE1C-D6DC-5F9F-4696E5FEEF64}"/>
            </ac:spMkLst>
          </pc:spChg>
          <pc:picChg chg="add mod">
            <ac:chgData name="Svetlin Nakov" userId="5504d47777be6420" providerId="LiveId" clId="{65C1DA5B-D3DE-41AB-8CF7-CD620FB8A74A}" dt="2024-10-05T19:01:15.029" v="107"/>
            <ac:picMkLst>
              <pc:docMk/>
              <pc:sldMasterMk cId="3259766592" sldId="2147483670"/>
              <pc:sldLayoutMk cId="1421702118" sldId="2147483676"/>
              <ac:picMk id="2" creationId="{DF879E57-BABD-22A8-5DD2-EC221C1C6A2A}"/>
            </ac:picMkLst>
          </pc:picChg>
          <pc:picChg chg="del">
            <ac:chgData name="Svetlin Nakov" userId="5504d47777be6420" providerId="LiveId" clId="{65C1DA5B-D3DE-41AB-8CF7-CD620FB8A74A}" dt="2024-10-05T19:01:14.608" v="106" actId="478"/>
            <ac:picMkLst>
              <pc:docMk/>
              <pc:sldMasterMk cId="3259766592" sldId="2147483670"/>
              <pc:sldLayoutMk cId="1421702118" sldId="2147483676"/>
              <ac:picMk id="7" creationId="{40EB7E11-5D5E-6951-DD84-9A7EAABB0C20}"/>
            </ac:picMkLst>
          </pc:picChg>
        </pc:sldLayoutChg>
        <pc:sldLayoutChg chg="addSp delSp modSp mod">
          <pc:chgData name="Svetlin Nakov" userId="5504d47777be6420" providerId="LiveId" clId="{65C1DA5B-D3DE-41AB-8CF7-CD620FB8A74A}" dt="2024-10-05T19:03:24.373" v="120"/>
          <pc:sldLayoutMkLst>
            <pc:docMk/>
            <pc:sldMasterMk cId="3259766592" sldId="2147483670"/>
            <pc:sldLayoutMk cId="793933962" sldId="2147483678"/>
          </pc:sldLayoutMkLst>
          <pc:picChg chg="add mod">
            <ac:chgData name="Svetlin Nakov" userId="5504d47777be6420" providerId="LiveId" clId="{65C1DA5B-D3DE-41AB-8CF7-CD620FB8A74A}" dt="2024-10-05T19:03:24.373" v="120"/>
            <ac:picMkLst>
              <pc:docMk/>
              <pc:sldMasterMk cId="3259766592" sldId="2147483670"/>
              <pc:sldLayoutMk cId="793933962" sldId="2147483678"/>
              <ac:picMk id="2" creationId="{BCC7C720-726A-9335-8A59-91012FE1CBE9}"/>
            </ac:picMkLst>
          </pc:picChg>
          <pc:picChg chg="del">
            <ac:chgData name="Svetlin Nakov" userId="5504d47777be6420" providerId="LiveId" clId="{65C1DA5B-D3DE-41AB-8CF7-CD620FB8A74A}" dt="2024-10-05T19:03:24.007" v="119" actId="478"/>
            <ac:picMkLst>
              <pc:docMk/>
              <pc:sldMasterMk cId="3259766592" sldId="2147483670"/>
              <pc:sldLayoutMk cId="793933962" sldId="2147483678"/>
              <ac:picMk id="12" creationId="{66FFFCB0-2873-BEA3-42D7-23F0B6AC257E}"/>
            </ac:picMkLst>
          </pc:picChg>
        </pc:sldLayoutChg>
        <pc:sldLayoutChg chg="addSp delSp modSp mod">
          <pc:chgData name="Svetlin Nakov" userId="5504d47777be6420" providerId="LiveId" clId="{65C1DA5B-D3DE-41AB-8CF7-CD620FB8A74A}" dt="2024-10-05T19:02:08.621" v="109"/>
          <pc:sldLayoutMkLst>
            <pc:docMk/>
            <pc:sldMasterMk cId="3259766592" sldId="2147483670"/>
            <pc:sldLayoutMk cId="3034048355" sldId="2147483679"/>
          </pc:sldLayoutMkLst>
          <pc:picChg chg="add mod">
            <ac:chgData name="Svetlin Nakov" userId="5504d47777be6420" providerId="LiveId" clId="{65C1DA5B-D3DE-41AB-8CF7-CD620FB8A74A}" dt="2024-10-05T19:02:08.621" v="109"/>
            <ac:picMkLst>
              <pc:docMk/>
              <pc:sldMasterMk cId="3259766592" sldId="2147483670"/>
              <pc:sldLayoutMk cId="3034048355" sldId="2147483679"/>
              <ac:picMk id="3" creationId="{3744B4EC-8632-7466-4E4B-10044BA11516}"/>
            </ac:picMkLst>
          </pc:picChg>
          <pc:picChg chg="del">
            <ac:chgData name="Svetlin Nakov" userId="5504d47777be6420" providerId="LiveId" clId="{65C1DA5B-D3DE-41AB-8CF7-CD620FB8A74A}" dt="2024-10-05T19:02:07.175" v="108" actId="478"/>
            <ac:picMkLst>
              <pc:docMk/>
              <pc:sldMasterMk cId="3259766592" sldId="2147483670"/>
              <pc:sldLayoutMk cId="3034048355" sldId="2147483679"/>
              <ac:picMk id="9" creationId="{3A18CA97-C0CC-6B60-53BC-DB62FCD19C95}"/>
            </ac:picMkLst>
          </pc:picChg>
        </pc:sldLayoutChg>
        <pc:sldLayoutChg chg="addSp delSp modSp mod">
          <pc:chgData name="Svetlin Nakov" userId="5504d47777be6420" providerId="LiveId" clId="{65C1DA5B-D3DE-41AB-8CF7-CD620FB8A74A}" dt="2024-10-05T19:03:17.795" v="118" actId="14100"/>
          <pc:sldLayoutMkLst>
            <pc:docMk/>
            <pc:sldMasterMk cId="3259766592" sldId="2147483670"/>
            <pc:sldLayoutMk cId="658425088" sldId="2147483690"/>
          </pc:sldLayoutMkLst>
          <pc:spChg chg="mod">
            <ac:chgData name="Svetlin Nakov" userId="5504d47777be6420" providerId="LiveId" clId="{65C1DA5B-D3DE-41AB-8CF7-CD620FB8A74A}" dt="2024-10-05T19:03:17.795" v="118" actId="14100"/>
            <ac:spMkLst>
              <pc:docMk/>
              <pc:sldMasterMk cId="3259766592" sldId="2147483670"/>
              <pc:sldLayoutMk cId="658425088" sldId="2147483690"/>
              <ac:spMk id="13" creationId="{3F218E34-55D7-4290-BFE4-80F31F941551}"/>
            </ac:spMkLst>
          </pc:spChg>
          <pc:picChg chg="add mod">
            <ac:chgData name="Svetlin Nakov" userId="5504d47777be6420" providerId="LiveId" clId="{65C1DA5B-D3DE-41AB-8CF7-CD620FB8A74A}" dt="2024-10-05T19:02:58.806" v="117"/>
            <ac:picMkLst>
              <pc:docMk/>
              <pc:sldMasterMk cId="3259766592" sldId="2147483670"/>
              <pc:sldLayoutMk cId="658425088" sldId="2147483690"/>
              <ac:picMk id="2" creationId="{F7356985-19C0-FC70-BA54-354EBF858A7F}"/>
            </ac:picMkLst>
          </pc:picChg>
          <pc:picChg chg="del">
            <ac:chgData name="Svetlin Nakov" userId="5504d47777be6420" providerId="LiveId" clId="{65C1DA5B-D3DE-41AB-8CF7-CD620FB8A74A}" dt="2024-10-05T19:02:58.406" v="116" actId="478"/>
            <ac:picMkLst>
              <pc:docMk/>
              <pc:sldMasterMk cId="3259766592" sldId="2147483670"/>
              <pc:sldLayoutMk cId="658425088" sldId="2147483690"/>
              <ac:picMk id="7" creationId="{6BE6D811-6580-7460-E258-5AE78C9BF627}"/>
            </ac:picMkLst>
          </pc:picChg>
        </pc:sldLayoutChg>
        <pc:sldLayoutChg chg="addSp modSp mod">
          <pc:chgData name="Svetlin Nakov" userId="5504d47777be6420" providerId="LiveId" clId="{65C1DA5B-D3DE-41AB-8CF7-CD620FB8A74A}" dt="2024-10-05T19:03:47.208" v="122" actId="14100"/>
          <pc:sldLayoutMkLst>
            <pc:docMk/>
            <pc:sldMasterMk cId="3259766592" sldId="2147483670"/>
            <pc:sldLayoutMk cId="3865973751" sldId="2147483697"/>
          </pc:sldLayoutMkLst>
          <pc:spChg chg="mod">
            <ac:chgData name="Svetlin Nakov" userId="5504d47777be6420" providerId="LiveId" clId="{65C1DA5B-D3DE-41AB-8CF7-CD620FB8A74A}" dt="2024-10-05T19:03:47.208" v="122" actId="14100"/>
            <ac:spMkLst>
              <pc:docMk/>
              <pc:sldMasterMk cId="3259766592" sldId="2147483670"/>
              <pc:sldLayoutMk cId="3865973751" sldId="2147483697"/>
              <ac:spMk id="10" creationId="{8F9502D6-7D49-2282-7C52-87CC0C117B45}"/>
            </ac:spMkLst>
          </pc:spChg>
          <pc:picChg chg="add mod">
            <ac:chgData name="Svetlin Nakov" userId="5504d47777be6420" providerId="LiveId" clId="{65C1DA5B-D3DE-41AB-8CF7-CD620FB8A74A}" dt="2024-10-05T19:03:42.479" v="121"/>
            <ac:picMkLst>
              <pc:docMk/>
              <pc:sldMasterMk cId="3259766592" sldId="2147483670"/>
              <pc:sldLayoutMk cId="3865973751" sldId="2147483697"/>
              <ac:picMk id="3" creationId="{2883A72D-6197-F91D-54BE-3A556840DA8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hyperlink" Target="https://softuni.org/" TargetMode="Externa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252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252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pPr/>
              <a:t>15-Nov-24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0412"/>
            <a:ext cx="6381328" cy="25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100" dirty="0"/>
              <a:t>© SoftUni – </a:t>
            </a:r>
            <a:r>
              <a:rPr lang="en-US" sz="1100" u="sng" dirty="0">
                <a:hlinkClick r:id="rId2"/>
              </a:rPr>
              <a:t>https://softuni.org</a:t>
            </a:r>
            <a:r>
              <a:rPr lang="en-US" sz="1100" dirty="0"/>
              <a:t>. Copyrighted document. Unauthorized copy or reproduction is not permitted.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81328" y="8890412"/>
            <a:ext cx="475084" cy="25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 sz="1000"/>
              <a:pPr/>
              <a:t>‹#›</a:t>
            </a:fld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hyperlink" Target="https://softuni.org/" TargetMode="Externa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252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252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F2D8D46A-B586-417D-BFBD-8C8FE0AAF762}" type="datetimeFigureOut">
              <a:rPr lang="en-US" smtClean="0"/>
              <a:pPr/>
              <a:t>15-Nov-24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-1" y="8890412"/>
            <a:ext cx="6308999" cy="25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en-US" dirty="0"/>
              <a:t>© SoftUni – </a:t>
            </a:r>
            <a:r>
              <a:rPr lang="en-US" u="sng" dirty="0">
                <a:hlinkClick r:id="rId2"/>
              </a:rPr>
              <a:t>https://softuni.org</a:t>
            </a:r>
            <a:r>
              <a:rPr lang="en-US" dirty="0"/>
              <a:t>. Copyrighted document. Unauthorized copy or reproduction is not permitted.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08999" y="8890412"/>
            <a:ext cx="547414" cy="25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3EBA5BD7-F043-4D1B-AA17-CD412FC534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177800" indent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361950" indent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539750" indent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717550" indent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uni.org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uni.org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uni.org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1616A44-9934-45F5-8869-E5440B183C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-1" y="8890412"/>
            <a:ext cx="6308999" cy="25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en-US" dirty="0"/>
              <a:t>© SoftUni – </a:t>
            </a:r>
            <a:r>
              <a:rPr lang="en-US" u="sng" dirty="0">
                <a:hlinkClick r:id="rId3"/>
              </a:rPr>
              <a:t>https://softuni.org</a:t>
            </a:r>
            <a:r>
              <a:rPr lang="en-US" dirty="0"/>
              <a:t>. Copyrighted document. Unauthorized copy or reproduction is not permitted.</a:t>
            </a:r>
          </a:p>
        </p:txBody>
      </p:sp>
    </p:spTree>
    <p:extLst>
      <p:ext uri="{BB962C8B-B14F-4D97-AF65-F5344CB8AC3E}">
        <p14:creationId xmlns:p14="http://schemas.microsoft.com/office/powerpoint/2010/main" val="70448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SoftUni – </a:t>
            </a:r>
            <a:r>
              <a:rPr lang="en-US" u="sng">
                <a:hlinkClick r:id="rId3"/>
              </a:rPr>
              <a:t>https://softuni.org</a:t>
            </a:r>
            <a:r>
              <a:rPr lang="en-US"/>
              <a:t>. Copyrighted document. Unauthorized copy or reproduction is not permitted.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5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SoftUni – </a:t>
            </a:r>
            <a:r>
              <a:rPr lang="en-US" u="sng">
                <a:hlinkClick r:id="rId3"/>
              </a:rPr>
              <a:t>https://softuni.org</a:t>
            </a:r>
            <a:r>
              <a:rPr lang="en-US"/>
              <a:t>. Copyrighted document. Unauthorized copy or reproduction is not permitted.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14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ai.softuni.bg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uni-break.github.io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ai.softuni.bg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Down">
            <a:extLst>
              <a:ext uri="{FF2B5EF4-FFF2-40B4-BE49-F238E27FC236}">
                <a16:creationId xmlns:a16="http://schemas.microsoft.com/office/drawing/2014/main" id="{0C2358C5-D311-E2D0-33C7-44A1117B1E27}"/>
              </a:ext>
            </a:extLst>
          </p:cNvPr>
          <p:cNvSpPr/>
          <p:nvPr userDrawn="1"/>
        </p:nvSpPr>
        <p:spPr>
          <a:xfrm>
            <a:off x="955806" y="2995805"/>
            <a:ext cx="4669494" cy="2727608"/>
          </a:xfrm>
          <a:prstGeom prst="rect">
            <a:avLst/>
          </a:prstGeom>
          <a:solidFill>
            <a:srgbClr val="1B6C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9138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ko-KR" sz="2398" b="0" i="0" u="none" strike="noStrike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6" name="Company Web Site">
            <a:extLst>
              <a:ext uri="{FF2B5EF4-FFF2-40B4-BE49-F238E27FC236}">
                <a16:creationId xmlns:a16="http://schemas.microsoft.com/office/drawing/2014/main" id="{3E6B87B7-9D33-4EBB-BD4F-C0436BA3FD7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64039" y="6075923"/>
            <a:ext cx="2268231" cy="351497"/>
          </a:xfrm>
          <a:prstGeom prst="rect">
            <a:avLst/>
          </a:prstGeom>
          <a:noFill/>
          <a:effectLst/>
        </p:spPr>
        <p:txBody>
          <a:bodyPr wrap="square" lIns="36000" tIns="36000" rIns="36000" bIns="36000" rtlCol="0" anchor="ctr" anchorCtr="0">
            <a:spAutoFit/>
          </a:bodyPr>
          <a:lstStyle>
            <a:lvl1pPr marL="0" indent="0" algn="l" defTabSz="1218438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98" b="0" i="0" kern="1200" dirty="0" smtClean="0">
                <a:solidFill>
                  <a:srgbClr val="00BA9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809625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5730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6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704975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bg2"/>
                </a:solidFill>
                <a:latin typeface="Roboto" panose="02000000000000000000" pitchFamily="2" charset="0"/>
                <a:ea typeface="+mn-ea"/>
                <a:cs typeface="+mn-cs"/>
              </a:defRPr>
            </a:lvl4pPr>
            <a:lvl5pPr marL="215265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200" b="0" i="0" kern="1200">
                <a:solidFill>
                  <a:schemeClr val="bg2"/>
                </a:solidFill>
                <a:latin typeface="Roboto" panose="02000000000000000000" pitchFamily="2" charset="0"/>
                <a:ea typeface="+mn-ea"/>
                <a:cs typeface="+mn-cs"/>
              </a:defRPr>
            </a:lvl5pPr>
            <a:lvl6pPr marL="3350704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924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9143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8362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  <a:hlinkClick r:id="rId3"/>
              </a:rPr>
              <a:t>https://ai.softuni.bg</a:t>
            </a:r>
            <a:endParaRPr lang="en-US" dirty="0">
              <a:latin typeface="+mn-lt"/>
            </a:endParaRPr>
          </a:p>
        </p:txBody>
      </p:sp>
      <p:pic>
        <p:nvPicPr>
          <p:cNvPr id="11" name="SoftUni AI - Logo" descr="SoftUni AI - logo (horizontal)">
            <a:extLst>
              <a:ext uri="{FF2B5EF4-FFF2-40B4-BE49-F238E27FC236}">
                <a16:creationId xmlns:a16="http://schemas.microsoft.com/office/drawing/2014/main" id="{78E65E94-49B4-BCA6-FCAA-16E3F57BF0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6" y="5978562"/>
            <a:ext cx="1692383" cy="546219"/>
          </a:xfrm>
          <a:prstGeom prst="roundRect">
            <a:avLst>
              <a:gd name="adj" fmla="val 8166"/>
            </a:avLst>
          </a:prstGeom>
        </p:spPr>
      </p:pic>
      <p:sp>
        <p:nvSpPr>
          <p:cNvPr id="33" name="Picture Placeholder Title Image">
            <a:extLst>
              <a:ext uri="{FF2B5EF4-FFF2-40B4-BE49-F238E27FC236}">
                <a16:creationId xmlns:a16="http://schemas.microsoft.com/office/drawing/2014/main" id="{A04D819A-89E2-4714-8C56-1838BF467E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6795" y="2852936"/>
            <a:ext cx="4885516" cy="2753631"/>
          </a:xfrm>
          <a:solidFill>
            <a:schemeClr val="bg2">
              <a:lumMod val="95000"/>
            </a:schemeClr>
          </a:solidFill>
          <a:ln w="6350">
            <a:solidFill>
              <a:schemeClr val="tx1">
                <a:lumMod val="40000"/>
                <a:lumOff val="6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Picture Here</a:t>
            </a:r>
            <a:endParaRPr lang="en-US" dirty="0"/>
          </a:p>
        </p:txBody>
      </p:sp>
      <p:sp>
        <p:nvSpPr>
          <p:cNvPr id="7" name="Text Placeholder Position">
            <a:extLst>
              <a:ext uri="{FF2B5EF4-FFF2-40B4-BE49-F238E27FC236}">
                <a16:creationId xmlns:a16="http://schemas.microsoft.com/office/drawing/2014/main" id="{4CE3EED2-634D-E15A-33D0-6520802CB8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240" y="4333486"/>
            <a:ext cx="5024781" cy="513199"/>
          </a:xfrm>
          <a:noFill/>
          <a:effectLst/>
        </p:spPr>
        <p:txBody>
          <a:bodyPr vert="horz" wrap="square" lIns="36000" tIns="72000" rIns="36000" bIns="72000" rtlCol="0" anchor="t" anchorCtr="0">
            <a:spAutoFit/>
          </a:bodyPr>
          <a:lstStyle>
            <a:lvl1pPr marL="0" indent="0">
              <a:lnSpc>
                <a:spcPct val="105000"/>
              </a:lnSpc>
              <a:buNone/>
              <a:defRPr lang="en-US" sz="2400" dirty="0">
                <a:solidFill>
                  <a:srgbClr val="00BA96"/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361950" lvl="0" indent="-36195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Position, Company</a:t>
            </a:r>
          </a:p>
        </p:txBody>
      </p:sp>
      <p:sp>
        <p:nvSpPr>
          <p:cNvPr id="36" name="Text Placeholder Author Name">
            <a:extLst>
              <a:ext uri="{FF2B5EF4-FFF2-40B4-BE49-F238E27FC236}">
                <a16:creationId xmlns:a16="http://schemas.microsoft.com/office/drawing/2014/main" id="{3B21F47B-DE1F-442D-A2B7-6866F87867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541471" y="3613221"/>
            <a:ext cx="5025550" cy="699404"/>
          </a:xfrm>
          <a:prstGeom prst="rect">
            <a:avLst/>
          </a:prstGeom>
          <a:noFill/>
          <a:effectLst/>
        </p:spPr>
        <p:txBody>
          <a:bodyPr wrap="square" lIns="36000" tIns="72000" rIns="36000" bIns="72000" rtlCol="0" anchor="ctr" anchorCtr="0">
            <a:spAutoFit/>
          </a:bodyPr>
          <a:lstStyle>
            <a:lvl1pPr marL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3600" b="1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43" name="Presentation Subtitle">
            <a:extLst>
              <a:ext uri="{FF2B5EF4-FFF2-40B4-BE49-F238E27FC236}">
                <a16:creationId xmlns:a16="http://schemas.microsoft.com/office/drawing/2014/main" id="{37BDB812-1395-4B02-ABCF-6A331EEE23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795" y="1628800"/>
            <a:ext cx="10960226" cy="77753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0" i="0">
                <a:solidFill>
                  <a:srgbClr val="00BA96"/>
                </a:solidFill>
                <a:latin typeface="Montserrat Medium" panose="00000600000000000000" pitchFamily="50" charset="-52"/>
                <a:ea typeface="Montserrat Medium" panose="00000600000000000000" pitchFamily="50" charset="-52"/>
                <a:cs typeface="Montserrat Medium" panose="00000600000000000000" pitchFamily="50" charset="-52"/>
              </a:defRPr>
            </a:lvl1pPr>
          </a:lstStyle>
          <a:p>
            <a:r>
              <a:rPr lang="en-GB" dirty="0"/>
              <a:t>Presentation Subtitle</a:t>
            </a:r>
            <a:endParaRPr lang="bg-BG" dirty="0"/>
          </a:p>
        </p:txBody>
      </p:sp>
      <p:sp>
        <p:nvSpPr>
          <p:cNvPr id="2" name="Presentation Title">
            <a:extLst>
              <a:ext uri="{FF2B5EF4-FFF2-40B4-BE49-F238E27FC236}">
                <a16:creationId xmlns:a16="http://schemas.microsoft.com/office/drawing/2014/main" id="{A4DF3AB8-E6E3-4FCE-8A4A-ECD147720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795" y="548680"/>
            <a:ext cx="10960226" cy="957038"/>
          </a:xfrm>
          <a:prstGeom prst="rect">
            <a:avLst/>
          </a:prstGeom>
          <a:ln>
            <a:noFill/>
          </a:ln>
        </p:spPr>
        <p:txBody>
          <a:bodyPr wrap="square" lIns="0" tIns="274320" rIns="0" bIns="274320" anchor="ctr" anchorCtr="1">
            <a:noAutofit/>
          </a:bodyPr>
          <a:lstStyle>
            <a:lvl1pPr algn="ctr">
              <a:defRPr sz="5400" b="1" i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797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e Cod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of Rectangle 4">
            <a:extLst>
              <a:ext uri="{FF2B5EF4-FFF2-40B4-BE49-F238E27FC236}">
                <a16:creationId xmlns:a16="http://schemas.microsoft.com/office/drawing/2014/main" id="{EDBED750-FB43-855D-3C59-452045ED2C8C}"/>
              </a:ext>
            </a:extLst>
          </p:cNvPr>
          <p:cNvSpPr/>
          <p:nvPr userDrawn="1"/>
        </p:nvSpPr>
        <p:spPr bwMode="auto">
          <a:xfrm flipV="1">
            <a:off x="0" y="0"/>
            <a:ext cx="12188825" cy="1052736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00BA96">
                  <a:alpha val="30000"/>
                </a:srgbClr>
              </a:gs>
              <a:gs pos="100000">
                <a:srgbClr val="18151C"/>
              </a:gs>
            </a:gsLst>
            <a:lin ang="8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G" sz="2800" b="0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53483657-164E-4EE9-9349-4B9023216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lide Body Text">
            <a:extLst>
              <a:ext uri="{FF2B5EF4-FFF2-40B4-BE49-F238E27FC236}">
                <a16:creationId xmlns:a16="http://schemas.microsoft.com/office/drawing/2014/main" id="{5A9D2960-6D42-439F-82E8-812822013A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353" y="1196124"/>
            <a:ext cx="11808715" cy="5561125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spcAft>
                <a:spcPts val="600"/>
              </a:spcAft>
              <a:defRPr sz="3400" b="0" baseline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05000"/>
              </a:lnSpc>
              <a:spcAft>
                <a:spcPts val="600"/>
              </a:spcAft>
              <a:defRPr sz="32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05000"/>
              </a:lnSpc>
              <a:spcAft>
                <a:spcPts val="600"/>
              </a:spcAft>
              <a:defRPr sz="3000" b="0" i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05000"/>
              </a:lnSpc>
              <a:spcAft>
                <a:spcPts val="600"/>
              </a:spcAft>
              <a:defRPr sz="28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05000"/>
              </a:lnSpc>
              <a:spcAft>
                <a:spcPts val="600"/>
              </a:spcAft>
              <a:defRPr sz="2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6" name="Slide Title">
            <a:extLst>
              <a:ext uri="{FF2B5EF4-FFF2-40B4-BE49-F238E27FC236}">
                <a16:creationId xmlns:a16="http://schemas.microsoft.com/office/drawing/2014/main" id="{19B5B676-7892-440F-8191-7109B2C59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354" y="100750"/>
            <a:ext cx="10800601" cy="8826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4400" b="1" i="0" kern="120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Roboto" panose="02000000000000000000" pitchFamily="2" charset="0"/>
                <a:cs typeface="Montserrat 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2" name="Picture 1" descr="SoftUni AI logo">
            <a:extLst>
              <a:ext uri="{FF2B5EF4-FFF2-40B4-BE49-F238E27FC236}">
                <a16:creationId xmlns:a16="http://schemas.microsoft.com/office/drawing/2014/main" id="{DF879E57-BABD-22A8-5DD2-EC221C1C6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D747F1-67CC-27D3-C555-BC0D4639D2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266" y="1998965"/>
            <a:ext cx="10951753" cy="1467957"/>
          </a:xfrm>
          <a:solidFill>
            <a:schemeClr val="accent6">
              <a:lumMod val="75000"/>
              <a:alpha val="1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b="1"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Source code …</a:t>
            </a:r>
          </a:p>
          <a:p>
            <a:pPr lvl="0"/>
            <a:r>
              <a:rPr lang="en-US" dirty="0"/>
              <a:t>Source code …</a:t>
            </a:r>
          </a:p>
          <a:p>
            <a:pPr lvl="0"/>
            <a:r>
              <a:rPr lang="en-US" dirty="0"/>
              <a:t>Source code …</a:t>
            </a:r>
          </a:p>
        </p:txBody>
      </p:sp>
    </p:spTree>
    <p:extLst>
      <p:ext uri="{BB962C8B-B14F-4D97-AF65-F5344CB8AC3E}">
        <p14:creationId xmlns:p14="http://schemas.microsoft.com/office/powerpoint/2010/main" val="5878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Body">
            <a:extLst>
              <a:ext uri="{FF2B5EF4-FFF2-40B4-BE49-F238E27FC236}">
                <a16:creationId xmlns:a16="http://schemas.microsoft.com/office/drawing/2014/main" id="{A2ABE920-240F-4CF6-AD45-23ED489FAD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7812" y="1265318"/>
            <a:ext cx="7424300" cy="5491931"/>
          </a:xfrm>
        </p:spPr>
        <p:txBody>
          <a:bodyPr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Rectangle Down">
            <a:extLst>
              <a:ext uri="{FF2B5EF4-FFF2-40B4-BE49-F238E27FC236}">
                <a16:creationId xmlns:a16="http://schemas.microsoft.com/office/drawing/2014/main" id="{E9B994EC-35A8-4A11-98CB-25DC28852F94}"/>
              </a:ext>
            </a:extLst>
          </p:cNvPr>
          <p:cNvSpPr/>
          <p:nvPr/>
        </p:nvSpPr>
        <p:spPr>
          <a:xfrm>
            <a:off x="405851" y="1707765"/>
            <a:ext cx="3888361" cy="5013176"/>
          </a:xfrm>
          <a:prstGeom prst="rect">
            <a:avLst/>
          </a:prstGeom>
          <a:solidFill>
            <a:srgbClr val="1B6C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9138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ko-KR" sz="2398" b="0" i="0" u="none" strike="noStrike" cap="none" spc="0" normalizeH="0" baseline="0" noProof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5" name="Picture Placeholder Left"/>
          <p:cNvSpPr>
            <a:spLocks noGrp="1"/>
          </p:cNvSpPr>
          <p:nvPr>
            <p:ph type="pic" idx="1" hasCustomPrompt="1"/>
          </p:nvPr>
        </p:nvSpPr>
        <p:spPr>
          <a:xfrm>
            <a:off x="262435" y="1265319"/>
            <a:ext cx="3888360" cy="53191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25000"/>
                <a:lumOff val="75000"/>
                <a:alpha val="69804"/>
              </a:schemeClr>
            </a:solidFill>
          </a:ln>
        </p:spPr>
        <p:txBody>
          <a:bodyPr anchor="ctr"/>
          <a:lstStyle>
            <a:lvl1pPr marL="0" indent="0" algn="ctr" latinLnBrk="0">
              <a:buNone/>
              <a:defRPr sz="213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609036" indent="0">
              <a:buNone/>
              <a:defRPr sz="3730"/>
            </a:lvl2pPr>
            <a:lvl3pPr marL="1218072" indent="0">
              <a:buNone/>
              <a:defRPr sz="3197"/>
            </a:lvl3pPr>
            <a:lvl4pPr marL="1827109" indent="0">
              <a:buNone/>
              <a:defRPr sz="2664"/>
            </a:lvl4pPr>
            <a:lvl5pPr marL="2436145" indent="0">
              <a:buNone/>
              <a:defRPr sz="2664"/>
            </a:lvl5pPr>
            <a:lvl6pPr marL="3045182" indent="0">
              <a:buNone/>
              <a:defRPr sz="2664"/>
            </a:lvl6pPr>
            <a:lvl7pPr marL="3654218" indent="0">
              <a:buNone/>
              <a:defRPr sz="2664"/>
            </a:lvl7pPr>
            <a:lvl8pPr marL="4263254" indent="0">
              <a:buNone/>
              <a:defRPr sz="2664"/>
            </a:lvl8pPr>
            <a:lvl9pPr marL="4872290" indent="0">
              <a:buNone/>
              <a:defRPr sz="2664"/>
            </a:lvl9pPr>
          </a:lstStyle>
          <a:p>
            <a:r>
              <a:rPr lang="en-US" altLang="ko-KR" noProof="0" dirty="0"/>
              <a:t>Your Picture Here</a:t>
            </a:r>
          </a:p>
        </p:txBody>
      </p:sp>
      <p:sp>
        <p:nvSpPr>
          <p:cNvPr id="4" name="Round Single Corner of Rectangle 4">
            <a:extLst>
              <a:ext uri="{FF2B5EF4-FFF2-40B4-BE49-F238E27FC236}">
                <a16:creationId xmlns:a16="http://schemas.microsoft.com/office/drawing/2014/main" id="{F762F149-E44E-D88E-EEB1-032C7F0B5329}"/>
              </a:ext>
            </a:extLst>
          </p:cNvPr>
          <p:cNvSpPr/>
          <p:nvPr userDrawn="1"/>
        </p:nvSpPr>
        <p:spPr bwMode="auto">
          <a:xfrm flipV="1">
            <a:off x="0" y="0"/>
            <a:ext cx="12188825" cy="1052736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00BA96">
                  <a:alpha val="30000"/>
                </a:srgbClr>
              </a:gs>
              <a:gs pos="100000">
                <a:srgbClr val="18151C"/>
              </a:gs>
            </a:gsLst>
            <a:lin ang="8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G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3F218E34-55D7-4290-BFE4-80F31F941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355" y="100750"/>
            <a:ext cx="10800601" cy="88265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sz="4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2" name="Picture 1" descr="SoftUni AI logo">
            <a:extLst>
              <a:ext uri="{FF2B5EF4-FFF2-40B4-BE49-F238E27FC236}">
                <a16:creationId xmlns:a16="http://schemas.microsoft.com/office/drawing/2014/main" id="{F7356985-19C0-FC70-BA54-354EBF858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7D425D3A-0F60-ADE4-8DC2-7D66E16AB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42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Right">
            <a:extLst>
              <a:ext uri="{FF2B5EF4-FFF2-40B4-BE49-F238E27FC236}">
                <a16:creationId xmlns:a16="http://schemas.microsoft.com/office/drawing/2014/main" id="{AF69A59F-C564-4A04-B1CC-31C2614999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4410" y="1195930"/>
            <a:ext cx="5904057" cy="5561320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Left">
            <a:extLst>
              <a:ext uri="{FF2B5EF4-FFF2-40B4-BE49-F238E27FC236}">
                <a16:creationId xmlns:a16="http://schemas.microsoft.com/office/drawing/2014/main" id="{C8A626D2-456B-41EF-9818-EA8DD7E314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355" y="1195930"/>
            <a:ext cx="5832049" cy="5561320"/>
          </a:xfr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ound Single Corner of Rectangle 4">
            <a:extLst>
              <a:ext uri="{FF2B5EF4-FFF2-40B4-BE49-F238E27FC236}">
                <a16:creationId xmlns:a16="http://schemas.microsoft.com/office/drawing/2014/main" id="{81E5F87F-0243-5B6C-4C40-12438D7A8822}"/>
              </a:ext>
            </a:extLst>
          </p:cNvPr>
          <p:cNvSpPr/>
          <p:nvPr userDrawn="1"/>
        </p:nvSpPr>
        <p:spPr bwMode="auto">
          <a:xfrm flipV="1">
            <a:off x="-2" y="28744"/>
            <a:ext cx="12188825" cy="1052736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3D0791">
                  <a:alpha val="30000"/>
                </a:srgbClr>
              </a:gs>
              <a:gs pos="100000">
                <a:srgbClr val="18151C"/>
              </a:gs>
            </a:gsLst>
            <a:lin ang="8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G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Title">
            <a:extLst>
              <a:ext uri="{FF2B5EF4-FFF2-40B4-BE49-F238E27FC236}">
                <a16:creationId xmlns:a16="http://schemas.microsoft.com/office/drawing/2014/main" id="{38A09987-8827-47B7-85D3-6D69487FC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355" y="100750"/>
            <a:ext cx="10800601" cy="8826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2" name="Picture 1" descr="SoftUni AI logo">
            <a:extLst>
              <a:ext uri="{FF2B5EF4-FFF2-40B4-BE49-F238E27FC236}">
                <a16:creationId xmlns:a16="http://schemas.microsoft.com/office/drawing/2014/main" id="{BCC7C720-726A-9335-8A59-91012FE1CB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9840FC18-341D-2D14-993D-5BB017131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819468-5A1A-AFE7-5A13-5FF3A1BFFE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3284984"/>
            <a:ext cx="134733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7F5919-4634-9BCA-DFA5-9E7F7AFE6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8824" cy="68580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2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Slide Title">
            <a:extLst>
              <a:ext uri="{FF2B5EF4-FFF2-40B4-BE49-F238E27FC236}">
                <a16:creationId xmlns:a16="http://schemas.microsoft.com/office/drawing/2014/main" id="{389DEC12-7432-E1F6-D89B-711C47DC3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17376"/>
            <a:ext cx="12188825" cy="1040624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3D0791">
                  <a:alpha val="80000"/>
                </a:srgbClr>
              </a:gs>
              <a:gs pos="100000">
                <a:srgbClr val="009276">
                  <a:alpha val="80000"/>
                </a:srgbClr>
              </a:gs>
            </a:gsLst>
            <a:lin ang="12600000" scaled="0"/>
          </a:gradFill>
        </p:spPr>
        <p:txBody>
          <a:bodyPr lIns="216000" tIns="180000" rIns="216000" bIns="180000" anchor="b" anchorCtr="0">
            <a:spAutoFit/>
          </a:bodyPr>
          <a:lstStyle>
            <a:lvl1pPr algn="ctr">
              <a:defRPr sz="440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33EE0119-8BC7-77EC-9340-4C6D5B7DB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40000"/>
                    <a:lumOff val="60000"/>
                    <a:alpha val="30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0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itle">
            <a:extLst>
              <a:ext uri="{FF2B5EF4-FFF2-40B4-BE49-F238E27FC236}">
                <a16:creationId xmlns:a16="http://schemas.microsoft.com/office/drawing/2014/main" id="{FE590B68-01A2-42BB-903F-30E375DCA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" y="100750"/>
            <a:ext cx="11896724" cy="8826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 i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3" name="Picture 2" descr="SoftUni AI logo">
            <a:extLst>
              <a:ext uri="{FF2B5EF4-FFF2-40B4-BE49-F238E27FC236}">
                <a16:creationId xmlns:a16="http://schemas.microsoft.com/office/drawing/2014/main" id="{3653DF68-1F8A-36E7-A4EA-D3C0ACDBA7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8FF1D71E-17D6-FB9F-FA94-9008426AF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  <a:alpha val="40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70B4-248D-5FF6-4449-7EA8A506B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820" y="1032066"/>
            <a:ext cx="5827942" cy="1068011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Take a Break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B0056F-B61D-AAD1-8BF5-2BB6FD68B655}"/>
              </a:ext>
            </a:extLst>
          </p:cNvPr>
          <p:cNvGrpSpPr/>
          <p:nvPr userDrawn="1"/>
        </p:nvGrpSpPr>
        <p:grpSpPr>
          <a:xfrm>
            <a:off x="889240" y="3385382"/>
            <a:ext cx="4578022" cy="2940771"/>
            <a:chOff x="1028701" y="3009899"/>
            <a:chExt cx="6131371" cy="3938592"/>
          </a:xfrm>
        </p:grpSpPr>
        <p:sp>
          <p:nvSpPr>
            <p:cNvPr id="4" name="Rectangle: Rounded Corners 16">
              <a:hlinkClick r:id="rId3"/>
              <a:extLst>
                <a:ext uri="{FF2B5EF4-FFF2-40B4-BE49-F238E27FC236}">
                  <a16:creationId xmlns:a16="http://schemas.microsoft.com/office/drawing/2014/main" id="{DFE198B6-9449-3BD0-A3EF-9CB8115D6363}"/>
                </a:ext>
              </a:extLst>
            </p:cNvPr>
            <p:cNvSpPr/>
            <p:nvPr/>
          </p:nvSpPr>
          <p:spPr>
            <a:xfrm>
              <a:off x="1028701" y="3009899"/>
              <a:ext cx="5676899" cy="1333764"/>
            </a:xfrm>
            <a:prstGeom prst="roundRect">
              <a:avLst>
                <a:gd name="adj" fmla="val 4655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786A6F-4EAA-0786-840C-A0B138BD0998}"/>
                </a:ext>
              </a:extLst>
            </p:cNvPr>
            <p:cNvGrpSpPr/>
            <p:nvPr/>
          </p:nvGrpSpPr>
          <p:grpSpPr>
            <a:xfrm>
              <a:off x="1028701" y="3009899"/>
              <a:ext cx="6131371" cy="3938592"/>
              <a:chOff x="50801" y="20637"/>
              <a:chExt cx="8175161" cy="5251453"/>
            </a:xfrm>
          </p:grpSpPr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38E15180-7D87-82A7-73AE-2BC7B6B34764}"/>
                  </a:ext>
                </a:extLst>
              </p:cNvPr>
              <p:cNvSpPr txBox="1"/>
              <p:nvPr/>
            </p:nvSpPr>
            <p:spPr>
              <a:xfrm>
                <a:off x="50801" y="2828926"/>
                <a:ext cx="5533250" cy="24431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559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999" b="1" i="0" u="none" strike="noStrike" kern="1200" cap="none" spc="39" normalizeH="0" baseline="0" noProof="0" dirty="0">
                  <a:ln>
                    <a:noFill/>
                  </a:ln>
                  <a:solidFill>
                    <a:srgbClr val="F32B33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grpSp>
            <p:nvGrpSpPr>
              <p:cNvPr id="7" name="Group 9">
                <a:extLst>
                  <a:ext uri="{FF2B5EF4-FFF2-40B4-BE49-F238E27FC236}">
                    <a16:creationId xmlns:a16="http://schemas.microsoft.com/office/drawing/2014/main" id="{9C81EEAD-3DAE-E77A-9B2E-0A543D54868F}"/>
                  </a:ext>
                </a:extLst>
              </p:cNvPr>
              <p:cNvGrpSpPr/>
              <p:nvPr/>
            </p:nvGrpSpPr>
            <p:grpSpPr>
              <a:xfrm>
                <a:off x="5994398" y="20637"/>
                <a:ext cx="2231564" cy="1778352"/>
                <a:chOff x="-283342" y="9432"/>
                <a:chExt cx="1019942" cy="812800"/>
              </a:xfrm>
            </p:grpSpPr>
            <p:sp>
              <p:nvSpPr>
                <p:cNvPr id="9" name="Freeform 17">
                  <a:extLst>
                    <a:ext uri="{FF2B5EF4-FFF2-40B4-BE49-F238E27FC236}">
                      <a16:creationId xmlns:a16="http://schemas.microsoft.com/office/drawing/2014/main" id="{9B2AFEA6-0C3C-D4E5-0CBD-BC7A1F70B4E3}"/>
                    </a:ext>
                  </a:extLst>
                </p:cNvPr>
                <p:cNvSpPr/>
                <p:nvPr/>
              </p:nvSpPr>
              <p:spPr>
                <a:xfrm>
                  <a:off x="-283342" y="9432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BA96"/>
                    </a:gs>
                    <a:gs pos="100000">
                      <a:srgbClr val="3D0791"/>
                    </a:gs>
                  </a:gsLst>
                  <a:lin ang="5400000" scaled="0"/>
                </a:gradFill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bg-BG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4C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65D3DAE-C531-0146-3800-E5A7CF48E061}"/>
                    </a:ext>
                  </a:extLst>
                </p:cNvPr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94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12">
                <a:extLst>
                  <a:ext uri="{FF2B5EF4-FFF2-40B4-BE49-F238E27FC236}">
                    <a16:creationId xmlns:a16="http://schemas.microsoft.com/office/drawing/2014/main" id="{58778FB3-72C1-8AFA-5F6E-66B91F147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318098" y="623161"/>
                <a:ext cx="1123023" cy="532032"/>
              </a:xfrm>
              <a:prstGeom prst="rect">
                <a:avLst/>
              </a:prstGeom>
            </p:spPr>
          </p:pic>
        </p:grpSp>
      </p:grpSp>
      <p:pic>
        <p:nvPicPr>
          <p:cNvPr id="11" name="Picture 10" descr="Abstract AI clock">
            <a:extLst>
              <a:ext uri="{FF2B5EF4-FFF2-40B4-BE49-F238E27FC236}">
                <a16:creationId xmlns:a16="http://schemas.microsoft.com/office/drawing/2014/main" id="{0F02D39F-59EF-FF5C-2EDF-C7DEFF32BA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404" y="917418"/>
            <a:ext cx="5701688" cy="5701688"/>
          </a:xfrm>
          <a:prstGeom prst="rect">
            <a:avLst/>
          </a:prstGeom>
        </p:spPr>
      </p:pic>
      <p:pic>
        <p:nvPicPr>
          <p:cNvPr id="12" name="Picture 11" descr="SoftUni AI logo">
            <a:extLst>
              <a:ext uri="{FF2B5EF4-FFF2-40B4-BE49-F238E27FC236}">
                <a16:creationId xmlns:a16="http://schemas.microsoft.com/office/drawing/2014/main" id="{90D2B2C2-0BFC-84EE-F51F-EEB763D3D5B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CF6FD7D9-482D-5AD4-2CAE-CD3F41D69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  <a:alpha val="50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ummary Box Group">
            <a:extLst>
              <a:ext uri="{FF2B5EF4-FFF2-40B4-BE49-F238E27FC236}">
                <a16:creationId xmlns:a16="http://schemas.microsoft.com/office/drawing/2014/main" id="{27BCD82B-67A3-83D5-1297-CCAD6C079816}"/>
              </a:ext>
            </a:extLst>
          </p:cNvPr>
          <p:cNvGrpSpPr/>
          <p:nvPr userDrawn="1"/>
        </p:nvGrpSpPr>
        <p:grpSpPr>
          <a:xfrm>
            <a:off x="190403" y="1196752"/>
            <a:ext cx="11808665" cy="5491913"/>
            <a:chOff x="472011" y="1508786"/>
            <a:chExt cx="3799787" cy="4865561"/>
          </a:xfrm>
        </p:grpSpPr>
        <p:sp>
          <p:nvSpPr>
            <p:cNvPr id="4" name="Rounded Rectangle Blue">
              <a:extLst>
                <a:ext uri="{FF2B5EF4-FFF2-40B4-BE49-F238E27FC236}">
                  <a16:creationId xmlns:a16="http://schemas.microsoft.com/office/drawing/2014/main" id="{2305202B-13E5-F0C5-2A52-B6EEB7B35CDC}"/>
                </a:ext>
              </a:extLst>
            </p:cNvPr>
            <p:cNvSpPr/>
            <p:nvPr userDrawn="1"/>
          </p:nvSpPr>
          <p:spPr>
            <a:xfrm>
              <a:off x="472011" y="1508786"/>
              <a:ext cx="3799787" cy="4865561"/>
            </a:xfrm>
            <a:prstGeom prst="roundRect">
              <a:avLst>
                <a:gd name="adj" fmla="val 2673"/>
              </a:avLst>
            </a:prstGeom>
            <a:gradFill>
              <a:gsLst>
                <a:gs pos="0">
                  <a:srgbClr val="332D3B"/>
                </a:gs>
                <a:gs pos="51000">
                  <a:schemeClr val="tx2">
                    <a:lumMod val="90000"/>
                    <a:lumOff val="10000"/>
                  </a:schemeClr>
                </a:gs>
                <a:gs pos="95000">
                  <a:schemeClr val="accent6">
                    <a:lumMod val="50000"/>
                  </a:schemeClr>
                </a:gs>
              </a:gsLst>
              <a:lin ang="4200000" scaled="0"/>
            </a:gradFill>
            <a:ln w="635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5" name="Rounded Rectangle Left">
              <a:extLst>
                <a:ext uri="{FF2B5EF4-FFF2-40B4-BE49-F238E27FC236}">
                  <a16:creationId xmlns:a16="http://schemas.microsoft.com/office/drawing/2014/main" id="{CB930691-069C-07B4-05E7-62E03A0ECD6A}"/>
                </a:ext>
              </a:extLst>
            </p:cNvPr>
            <p:cNvSpPr/>
            <p:nvPr/>
          </p:nvSpPr>
          <p:spPr>
            <a:xfrm>
              <a:off x="518144" y="1636376"/>
              <a:ext cx="72410" cy="464495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20000"/>
                <a:lumOff val="80000"/>
                <a:alpha val="41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" name="Half Frame Top Right">
              <a:extLst>
                <a:ext uri="{FF2B5EF4-FFF2-40B4-BE49-F238E27FC236}">
                  <a16:creationId xmlns:a16="http://schemas.microsoft.com/office/drawing/2014/main" id="{09D09B8C-1FB2-259B-D2E5-A9603816AA4B}"/>
                </a:ext>
              </a:extLst>
            </p:cNvPr>
            <p:cNvSpPr/>
            <p:nvPr userDrawn="1"/>
          </p:nvSpPr>
          <p:spPr>
            <a:xfrm rot="5400000">
              <a:off x="3771922" y="1864557"/>
              <a:ext cx="669775" cy="226119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lumMod val="20000"/>
                <a:lumOff val="80000"/>
                <a:alpha val="41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Slide Body Text">
            <a:extLst>
              <a:ext uri="{FF2B5EF4-FFF2-40B4-BE49-F238E27FC236}">
                <a16:creationId xmlns:a16="http://schemas.microsoft.com/office/drawing/2014/main" id="{6B113DB2-305A-63AD-459F-83BDCE200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170" y="1347938"/>
            <a:ext cx="11135518" cy="5159225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spcAft>
                <a:spcPts val="600"/>
              </a:spcAft>
              <a:defRPr sz="3400" b="0" baseline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05000"/>
              </a:lnSpc>
              <a:spcAft>
                <a:spcPts val="600"/>
              </a:spcAft>
              <a:defRPr sz="32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05000"/>
              </a:lnSpc>
              <a:spcAft>
                <a:spcPts val="600"/>
              </a:spcAft>
              <a:defRPr sz="3000" b="0" i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05000"/>
              </a:lnSpc>
              <a:spcAft>
                <a:spcPts val="600"/>
              </a:spcAft>
              <a:defRPr sz="28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05000"/>
              </a:lnSpc>
              <a:spcAft>
                <a:spcPts val="600"/>
              </a:spcAft>
              <a:defRPr sz="2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E8DD2418-CA85-AFBA-4639-F450A0699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98750" y="653748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ound Single Corner of Rectangle 4">
            <a:extLst>
              <a:ext uri="{FF2B5EF4-FFF2-40B4-BE49-F238E27FC236}">
                <a16:creationId xmlns:a16="http://schemas.microsoft.com/office/drawing/2014/main" id="{FA8C4F3F-3EA7-207F-C76C-3788FE215E11}"/>
              </a:ext>
            </a:extLst>
          </p:cNvPr>
          <p:cNvSpPr/>
          <p:nvPr userDrawn="1"/>
        </p:nvSpPr>
        <p:spPr bwMode="auto">
          <a:xfrm flipV="1">
            <a:off x="0" y="0"/>
            <a:ext cx="12188825" cy="1052736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3D0791">
                  <a:alpha val="30000"/>
                </a:srgbClr>
              </a:gs>
              <a:gs pos="63000">
                <a:schemeClr val="bg1">
                  <a:lumMod val="50000"/>
                </a:schemeClr>
              </a:gs>
              <a:gs pos="100000">
                <a:srgbClr val="312B39"/>
              </a:gs>
            </a:gsLst>
            <a:lin ang="8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BG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DB33B17C-FDFA-721D-0B67-FA7718659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355" y="100750"/>
            <a:ext cx="10800601" cy="88265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sz="4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13" name="Picture 12" descr="SoftUni AI logo">
            <a:extLst>
              <a:ext uri="{FF2B5EF4-FFF2-40B4-BE49-F238E27FC236}">
                <a16:creationId xmlns:a16="http://schemas.microsoft.com/office/drawing/2014/main" id="{73297ED7-6E5F-7538-8D44-6AE502CA8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Bottom">
            <a:extLst>
              <a:ext uri="{FF2B5EF4-FFF2-40B4-BE49-F238E27FC236}">
                <a16:creationId xmlns:a16="http://schemas.microsoft.com/office/drawing/2014/main" id="{550A59F9-9A9D-4956-95B4-F78CC0DB1D59}"/>
              </a:ext>
            </a:extLst>
          </p:cNvPr>
          <p:cNvSpPr/>
          <p:nvPr userDrawn="1"/>
        </p:nvSpPr>
        <p:spPr>
          <a:xfrm>
            <a:off x="0" y="6371332"/>
            <a:ext cx="12192000" cy="487230"/>
          </a:xfrm>
          <a:prstGeom prst="rect">
            <a:avLst/>
          </a:prstGeom>
          <a:gradFill>
            <a:gsLst>
              <a:gs pos="0">
                <a:srgbClr val="00BA96"/>
              </a:gs>
              <a:gs pos="100000">
                <a:srgbClr val="3D0791"/>
              </a:gs>
            </a:gsLst>
            <a:lin ang="54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9138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ko-KR" sz="2398" b="0" i="0" u="none" strike="noStrike" cap="none" spc="0" normalizeH="0" baseline="0" noProof="0" dirty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+mn-lt"/>
              <a:ea typeface="맑은 고딕" panose="020B0503020000020004" pitchFamily="34" charset="-127"/>
            </a:endParaRPr>
          </a:p>
        </p:txBody>
      </p:sp>
      <p:sp>
        <p:nvSpPr>
          <p:cNvPr id="53" name="Rectangle Bottom Copyright">
            <a:extLst>
              <a:ext uri="{FF2B5EF4-FFF2-40B4-BE49-F238E27FC236}">
                <a16:creationId xmlns:a16="http://schemas.microsoft.com/office/drawing/2014/main" id="{B07FB7FB-DA6C-4F5D-B068-357F0FCE27D8}"/>
              </a:ext>
            </a:extLst>
          </p:cNvPr>
          <p:cNvSpPr/>
          <p:nvPr userDrawn="1"/>
        </p:nvSpPr>
        <p:spPr>
          <a:xfrm>
            <a:off x="110971" y="6454759"/>
            <a:ext cx="11966883" cy="25844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noProof="0" dirty="0">
                <a:solidFill>
                  <a:schemeClr val="bg2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© SoftUni AI – </a:t>
            </a:r>
            <a:r>
              <a:rPr lang="en-US" sz="1500" u="sng" noProof="0" dirty="0">
                <a:solidFill>
                  <a:schemeClr val="bg2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https://ai.softuni.bg</a:t>
            </a:r>
            <a:endParaRPr lang="en-US" sz="1500" noProof="0" dirty="0">
              <a:solidFill>
                <a:schemeClr val="bg2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C70F1-0E2E-91E4-E6A2-65A787BA8629}"/>
              </a:ext>
            </a:extLst>
          </p:cNvPr>
          <p:cNvSpPr txBox="1"/>
          <p:nvPr userDrawn="1"/>
        </p:nvSpPr>
        <p:spPr>
          <a:xfrm>
            <a:off x="1507034" y="4154257"/>
            <a:ext cx="648072" cy="136297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44000" tIns="108000" rIns="144000" bIns="108000" rtlCol="0">
            <a:spAutoFit/>
          </a:bodyPr>
          <a:lstStyle/>
          <a:p>
            <a:pPr algn="l" eaLnBrk="0" hangingPunct="0">
              <a:lnSpc>
                <a:spcPct val="110000"/>
              </a:lnSpc>
              <a:buClr>
                <a:schemeClr val="accent5">
                  <a:lumMod val="40000"/>
                  <a:lumOff val="60000"/>
                </a:schemeClr>
              </a:buClr>
              <a:buSzPct val="70000"/>
            </a:pPr>
            <a:r>
              <a:rPr lang="en-BG" sz="7200" b="1" i="0" dirty="0">
                <a:ln>
                  <a:solidFill>
                    <a:schemeClr val="bg2"/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Roboto Bk" panose="02000000000000000000" pitchFamily="2" charset="0"/>
                <a:cs typeface="Roboto Bk" panose="02000000000000000000" pitchFamily="2" charset="0"/>
              </a:rPr>
              <a:t>?</a:t>
            </a:r>
          </a:p>
        </p:txBody>
      </p:sp>
      <p:sp>
        <p:nvSpPr>
          <p:cNvPr id="37" name="Slide Title">
            <a:extLst>
              <a:ext uri="{FF2B5EF4-FFF2-40B4-BE49-F238E27FC236}">
                <a16:creationId xmlns:a16="http://schemas.microsoft.com/office/drawing/2014/main" id="{2E2609AE-35F4-489D-975E-CF0D197508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430" y="2420888"/>
            <a:ext cx="9570518" cy="1573630"/>
          </a:xfrm>
          <a:prstGeom prst="rect">
            <a:avLst/>
          </a:prstGeom>
          <a:effectLst/>
          <a:sp3d/>
        </p:spPr>
        <p:txBody>
          <a:bodyPr vert="horz" wrap="none" lIns="0" tIns="0" rIns="0" bIns="0" rtlCol="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algn="ctr">
              <a:defRPr kumimoji="0" lang="en-US" sz="12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Montserrat ExtraBold" pitchFamily="2" charset="77"/>
              </a:defRPr>
            </a:lvl1pPr>
          </a:lstStyle>
          <a:p>
            <a:pPr marL="0" marR="0" lvl="0" indent="0" defTabSz="913852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E">
                  <a:lumMod val="40000"/>
                  <a:lumOff val="60000"/>
                </a:srgbClr>
              </a:buClr>
              <a:buSzPct val="70000"/>
              <a:buFont typeface="Wingdings 2" pitchFamily="18" charset="2"/>
              <a:tabLst/>
            </a:pPr>
            <a:r>
              <a:rPr lang="en-US" dirty="0"/>
              <a:t>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B0542B-DFEE-AA07-0D4B-D995DA72A9E4}"/>
              </a:ext>
            </a:extLst>
          </p:cNvPr>
          <p:cNvSpPr txBox="1"/>
          <p:nvPr userDrawn="1"/>
        </p:nvSpPr>
        <p:spPr>
          <a:xfrm>
            <a:off x="549796" y="1942960"/>
            <a:ext cx="648072" cy="126474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44000" tIns="108000" rIns="144000" bIns="108000" rtlCol="0">
            <a:spAutoFit/>
          </a:bodyPr>
          <a:lstStyle/>
          <a:p>
            <a:pPr algn="l" eaLnBrk="0" hangingPunct="0">
              <a:lnSpc>
                <a:spcPct val="110000"/>
              </a:lnSpc>
              <a:buClr>
                <a:schemeClr val="accent5">
                  <a:lumMod val="40000"/>
                  <a:lumOff val="60000"/>
                </a:schemeClr>
              </a:buClr>
              <a:buSzPct val="70000"/>
            </a:pPr>
            <a:r>
              <a:rPr lang="en-BG" sz="6600" b="1" i="0" dirty="0">
                <a:ln>
                  <a:solidFill>
                    <a:schemeClr val="bg2"/>
                  </a:solidFill>
                </a:ln>
                <a:noFill/>
                <a:effectLst>
                  <a:glow rad="127000">
                    <a:srgbClr val="3D0791"/>
                  </a:glow>
                </a:effectLst>
                <a:latin typeface="+mn-lt"/>
                <a:ea typeface="Roboto Bk" panose="02000000000000000000" pitchFamily="2" charset="0"/>
                <a:cs typeface="Roboto Bk" panose="02000000000000000000" pitchFamily="2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DBBF8-89AB-257F-2DCC-3B727460FF4D}"/>
              </a:ext>
            </a:extLst>
          </p:cNvPr>
          <p:cNvSpPr txBox="1"/>
          <p:nvPr userDrawn="1"/>
        </p:nvSpPr>
        <p:spPr>
          <a:xfrm>
            <a:off x="2155106" y="537621"/>
            <a:ext cx="648072" cy="126474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44000" tIns="108000" rIns="144000" bIns="108000" rtlCol="0">
            <a:spAutoFit/>
          </a:bodyPr>
          <a:lstStyle/>
          <a:p>
            <a:pPr algn="l" eaLnBrk="0" hangingPunct="0">
              <a:lnSpc>
                <a:spcPct val="110000"/>
              </a:lnSpc>
              <a:buClr>
                <a:schemeClr val="accent5">
                  <a:lumMod val="40000"/>
                  <a:lumOff val="60000"/>
                </a:schemeClr>
              </a:buClr>
              <a:buSzPct val="70000"/>
            </a:pPr>
            <a:r>
              <a:rPr lang="en-BG" sz="6600" b="1" i="0" dirty="0">
                <a:ln>
                  <a:solidFill>
                    <a:schemeClr val="bg2"/>
                  </a:solidFill>
                </a:ln>
                <a:noFill/>
                <a:effectLst>
                  <a:glow rad="127000">
                    <a:srgbClr val="00BA96"/>
                  </a:glow>
                </a:effectLst>
                <a:latin typeface="+mn-lt"/>
                <a:ea typeface="Roboto Bk" panose="02000000000000000000" pitchFamily="2" charset="0"/>
                <a:cs typeface="Roboto Bk" panose="02000000000000000000" pitchFamily="2" charset="0"/>
              </a:rPr>
              <a:t>?</a:t>
            </a:r>
          </a:p>
        </p:txBody>
      </p:sp>
      <p:pic>
        <p:nvPicPr>
          <p:cNvPr id="2" name="Picture 1" descr="SoftUni AI logo">
            <a:extLst>
              <a:ext uri="{FF2B5EF4-FFF2-40B4-BE49-F238E27FC236}">
                <a16:creationId xmlns:a16="http://schemas.microsoft.com/office/drawing/2014/main" id="{33E14498-C719-5F30-A24E-70A215FE3D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E553D3D5-8A92-F806-8E9C-5C59AF54F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accent2">
                    <a:lumMod val="50000"/>
                    <a:alpha val="40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of Rectangle 4">
            <a:extLst>
              <a:ext uri="{FF2B5EF4-FFF2-40B4-BE49-F238E27FC236}">
                <a16:creationId xmlns:a16="http://schemas.microsoft.com/office/drawing/2014/main" id="{E2B6A411-D458-503E-763F-713B7C0E5253}"/>
              </a:ext>
            </a:extLst>
          </p:cNvPr>
          <p:cNvSpPr/>
          <p:nvPr userDrawn="1"/>
        </p:nvSpPr>
        <p:spPr bwMode="auto">
          <a:xfrm flipV="1">
            <a:off x="0" y="0"/>
            <a:ext cx="12188825" cy="1052736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3D0791">
                  <a:alpha val="30000"/>
                </a:srgbClr>
              </a:gs>
              <a:gs pos="63000">
                <a:schemeClr val="bg1">
                  <a:lumMod val="50000"/>
                </a:schemeClr>
              </a:gs>
              <a:gs pos="100000">
                <a:srgbClr val="312B39"/>
              </a:gs>
            </a:gsLst>
            <a:lin ang="8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G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95F26-5934-F2F9-33EC-6229879F0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A1703AB-E434-D010-E5D0-28BB8CF20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I hand">
            <a:extLst>
              <a:ext uri="{FF2B5EF4-FFF2-40B4-BE49-F238E27FC236}">
                <a16:creationId xmlns:a16="http://schemas.microsoft.com/office/drawing/2014/main" id="{B13AB13C-DBA6-8FDE-A39C-2E9706C95C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74" y="476672"/>
            <a:ext cx="3930583" cy="2160240"/>
          </a:xfrm>
          <a:prstGeom prst="rect">
            <a:avLst/>
          </a:prstGeom>
        </p:spPr>
      </p:pic>
      <p:pic>
        <p:nvPicPr>
          <p:cNvPr id="7" name="Picture 6" descr="SoftUni AI logo">
            <a:extLst>
              <a:ext uri="{FF2B5EF4-FFF2-40B4-BE49-F238E27FC236}">
                <a16:creationId xmlns:a16="http://schemas.microsoft.com/office/drawing/2014/main" id="{76D5EF69-3C84-2C4D-7313-715A044AE7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sp>
        <p:nvSpPr>
          <p:cNvPr id="6" name="Slide Body Text">
            <a:extLst>
              <a:ext uri="{FF2B5EF4-FFF2-40B4-BE49-F238E27FC236}">
                <a16:creationId xmlns:a16="http://schemas.microsoft.com/office/drawing/2014/main" id="{97E1D00E-AB8E-189E-1BEB-447A35DE46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6" y="1196752"/>
            <a:ext cx="11809312" cy="547260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45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Resourc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of Rectangle 4">
            <a:extLst>
              <a:ext uri="{FF2B5EF4-FFF2-40B4-BE49-F238E27FC236}">
                <a16:creationId xmlns:a16="http://schemas.microsoft.com/office/drawing/2014/main" id="{BD7EFF37-B738-8068-257E-131A180887F6}"/>
              </a:ext>
            </a:extLst>
          </p:cNvPr>
          <p:cNvSpPr/>
          <p:nvPr userDrawn="1"/>
        </p:nvSpPr>
        <p:spPr bwMode="auto">
          <a:xfrm flipV="1">
            <a:off x="0" y="0"/>
            <a:ext cx="12188825" cy="1052736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00BA96">
                  <a:alpha val="30000"/>
                </a:srgbClr>
              </a:gs>
              <a:gs pos="100000">
                <a:srgbClr val="18151C"/>
              </a:gs>
            </a:gsLst>
            <a:lin ang="8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G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SoftUni AI logo">
            <a:extLst>
              <a:ext uri="{FF2B5EF4-FFF2-40B4-BE49-F238E27FC236}">
                <a16:creationId xmlns:a16="http://schemas.microsoft.com/office/drawing/2014/main" id="{B87D1691-87C5-6B09-F808-CDD5E7522A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AFD53-CDB0-B2A7-0EDA-89517A807F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2804" y="4365104"/>
            <a:ext cx="2318641" cy="2225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DF5F20-663E-92E8-A8A3-9940492A1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Additional Resources</a:t>
            </a:r>
            <a:endParaRPr lang="en-US" dirty="0"/>
          </a:p>
        </p:txBody>
      </p:sp>
      <p:sp>
        <p:nvSpPr>
          <p:cNvPr id="6" name="Slide Body Text">
            <a:extLst>
              <a:ext uri="{FF2B5EF4-FFF2-40B4-BE49-F238E27FC236}">
                <a16:creationId xmlns:a16="http://schemas.microsoft.com/office/drawing/2014/main" id="{5B62B853-7F30-21D1-409D-B63DC50CEC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6" y="1216992"/>
            <a:ext cx="11809312" cy="5452367"/>
          </a:xfrm>
        </p:spPr>
        <p:txBody>
          <a:bodyPr/>
          <a:lstStyle>
            <a:lvl1pPr>
              <a:spcBef>
                <a:spcPts val="1200"/>
              </a:spcBef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0B6CEA6-6159-3BE6-1081-F3281822E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of Rectangle 4">
            <a:extLst>
              <a:ext uri="{FF2B5EF4-FFF2-40B4-BE49-F238E27FC236}">
                <a16:creationId xmlns:a16="http://schemas.microsoft.com/office/drawing/2014/main" id="{C62B52A4-D488-244D-CB7E-BEDBE9FFA013}"/>
              </a:ext>
            </a:extLst>
          </p:cNvPr>
          <p:cNvSpPr/>
          <p:nvPr userDrawn="1"/>
        </p:nvSpPr>
        <p:spPr bwMode="auto">
          <a:xfrm flipV="1">
            <a:off x="0" y="0"/>
            <a:ext cx="12188825" cy="1052736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00BA96">
                  <a:alpha val="30000"/>
                </a:srgbClr>
              </a:gs>
              <a:gs pos="100000">
                <a:srgbClr val="18151C"/>
              </a:gs>
            </a:gsLst>
            <a:lin ang="8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G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lide Body Text">
            <a:extLst>
              <a:ext uri="{FF2B5EF4-FFF2-40B4-BE49-F238E27FC236}">
                <a16:creationId xmlns:a16="http://schemas.microsoft.com/office/drawing/2014/main" id="{889D93F4-ABFA-46BF-8E5D-FE6562ACB2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714" y="1268760"/>
            <a:ext cx="11802353" cy="5400601"/>
          </a:xfrm>
        </p:spPr>
        <p:txBody>
          <a:bodyPr/>
          <a:lstStyle>
            <a:lvl1pPr marL="538163" indent="-538163">
              <a:spcBef>
                <a:spcPts val="1200"/>
              </a:spcBef>
              <a:buClr>
                <a:srgbClr val="00BA96"/>
              </a:buClr>
              <a:buSzPct val="100000"/>
              <a:buFont typeface="+mj-lt"/>
              <a:buAutoNum type="arabicPeriod"/>
              <a:defRPr b="1">
                <a:solidFill>
                  <a:schemeClr val="bg2"/>
                </a:solidFill>
              </a:defRPr>
            </a:lvl1pPr>
            <a:lvl2pPr marL="803275" indent="-355600">
              <a:buClr>
                <a:srgbClr val="00BA96"/>
              </a:buClr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GB" dirty="0"/>
              <a:t>…</a:t>
            </a:r>
          </a:p>
          <a:p>
            <a:pPr lvl="1"/>
            <a:r>
              <a:rPr lang="en-GB" dirty="0"/>
              <a:t>…</a:t>
            </a:r>
          </a:p>
          <a:p>
            <a:pPr lvl="1"/>
            <a:r>
              <a:rPr lang="en-GB" dirty="0"/>
              <a:t>…</a:t>
            </a:r>
          </a:p>
          <a:p>
            <a:pPr lvl="1"/>
            <a:r>
              <a:rPr lang="en-GB" dirty="0"/>
              <a:t>…</a:t>
            </a:r>
          </a:p>
          <a:p>
            <a:pPr lvl="0"/>
            <a:r>
              <a:rPr lang="en-GB" dirty="0"/>
              <a:t>…</a:t>
            </a:r>
          </a:p>
          <a:p>
            <a:pPr lvl="0"/>
            <a:r>
              <a:rPr lang="en-GB" dirty="0"/>
              <a:t>…</a:t>
            </a:r>
            <a:endParaRPr lang="en-US" dirty="0"/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48CCE616-2FC8-4941-8612-3EC8CFD84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355" y="100750"/>
            <a:ext cx="10768224" cy="8826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 i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pic>
        <p:nvPicPr>
          <p:cNvPr id="5" name="Picture 4" descr="SoftUni AI logo">
            <a:extLst>
              <a:ext uri="{FF2B5EF4-FFF2-40B4-BE49-F238E27FC236}">
                <a16:creationId xmlns:a16="http://schemas.microsoft.com/office/drawing/2014/main" id="{C3C90FCC-0CF7-14B4-7BAA-E1F020D6F3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5B4E65F1-0C32-1B44-BF43-023F3A3D3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5693F7-DC3A-BF94-A771-71DA25FE94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0451" y="4725145"/>
            <a:ext cx="1473716" cy="17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1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enter Icon">
            <a:extLst>
              <a:ext uri="{FF2B5EF4-FFF2-40B4-BE49-F238E27FC236}">
                <a16:creationId xmlns:a16="http://schemas.microsoft.com/office/drawing/2014/main" id="{13B9A8FE-2718-4F2C-98D4-CBF86AD69D58}"/>
              </a:ext>
            </a:extLst>
          </p:cNvPr>
          <p:cNvSpPr>
            <a:spLocks noChangeAspect="1"/>
          </p:cNvSpPr>
          <p:nvPr userDrawn="1"/>
        </p:nvSpPr>
        <p:spPr>
          <a:xfrm>
            <a:off x="4318611" y="2852936"/>
            <a:ext cx="3551604" cy="3552529"/>
          </a:xfrm>
          <a:prstGeom prst="ellipse">
            <a:avLst/>
          </a:prstGeom>
          <a:gradFill>
            <a:gsLst>
              <a:gs pos="0">
                <a:srgbClr val="00BA96"/>
              </a:gs>
              <a:gs pos="100000">
                <a:srgbClr val="3D079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9138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2398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8" name="Slide Subtitle">
            <a:extLst>
              <a:ext uri="{FF2B5EF4-FFF2-40B4-BE49-F238E27FC236}">
                <a16:creationId xmlns:a16="http://schemas.microsoft.com/office/drawing/2014/main" id="{588387B4-E99E-4145-9D1D-F17CA5190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949" y="1801751"/>
            <a:ext cx="10958928" cy="7317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5000"/>
              </a:lnSpc>
              <a:buNone/>
              <a:defRPr sz="3600" b="0" i="0" baseline="0">
                <a:solidFill>
                  <a:schemeClr val="bg1">
                    <a:lumMod val="20000"/>
                    <a:lumOff val="80000"/>
                  </a:schemeClr>
                </a:solidFill>
                <a:latin typeface="Montserrat Medium" panose="00000600000000000000" pitchFamily="50" charset="-52"/>
                <a:ea typeface="Roboto" panose="02000000000000000000" pitchFamily="2" charset="0"/>
                <a:cs typeface="Montserrat Medium" panose="00000600000000000000" pitchFamily="50" charset="-52"/>
              </a:defRPr>
            </a:lvl1pPr>
          </a:lstStyle>
          <a:p>
            <a:pPr lvl="0"/>
            <a:r>
              <a:rPr lang="en-US" dirty="0"/>
              <a:t>Click to Edit Section Subtitle</a:t>
            </a: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8A28C56F-AE84-49D0-9AD1-1F0CEEABF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949" y="836712"/>
            <a:ext cx="10958928" cy="780383"/>
          </a:xfrm>
          <a:prstGeom prst="rect">
            <a:avLst/>
          </a:prstGeom>
        </p:spPr>
        <p:txBody>
          <a:bodyPr vert="horz" lIns="108000" tIns="36000" rIns="108000" bIns="36000" rtlCol="0" anchor="ctr">
            <a:noAutofit/>
          </a:bodyPr>
          <a:lstStyle>
            <a:lvl1pPr algn="ctr">
              <a:lnSpc>
                <a:spcPct val="105000"/>
              </a:lnSpc>
              <a:defRPr lang="en-US" sz="5396" b="1" i="0" baseline="0">
                <a:solidFill>
                  <a:srgbClr val="00BA96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Section Title</a:t>
            </a:r>
            <a:endParaRPr lang="en-US" altLang="ko-KR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013B7E9D-0360-E6FE-252B-10CE9E4DA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  <a:alpha val="30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with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Subtitle">
            <a:extLst>
              <a:ext uri="{FF2B5EF4-FFF2-40B4-BE49-F238E27FC236}">
                <a16:creationId xmlns:a16="http://schemas.microsoft.com/office/drawing/2014/main" id="{588387B4-E99E-4145-9D1D-F17CA5190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949" y="1622475"/>
            <a:ext cx="10958928" cy="7317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5000"/>
              </a:lnSpc>
              <a:buNone/>
              <a:defRPr sz="3600" b="0" i="0" baseline="0">
                <a:solidFill>
                  <a:schemeClr val="bg1">
                    <a:lumMod val="20000"/>
                    <a:lumOff val="80000"/>
                  </a:schemeClr>
                </a:solidFill>
                <a:latin typeface="Montserrat Medium" panose="00000600000000000000" pitchFamily="50" charset="-52"/>
                <a:ea typeface="Montserrat Medium" panose="00000600000000000000" pitchFamily="50" charset="-52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Section Subtitle</a:t>
            </a: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8A28C56F-AE84-49D0-9AD1-1F0CEEABF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949" y="692696"/>
            <a:ext cx="10958928" cy="780383"/>
          </a:xfrm>
          <a:prstGeom prst="rect">
            <a:avLst/>
          </a:prstGeom>
        </p:spPr>
        <p:txBody>
          <a:bodyPr vert="horz" lIns="108000" tIns="36000" rIns="108000" bIns="36000" rtlCol="0" anchor="ctr">
            <a:noAutofit/>
          </a:bodyPr>
          <a:lstStyle>
            <a:lvl1pPr algn="ctr">
              <a:lnSpc>
                <a:spcPct val="105000"/>
              </a:lnSpc>
              <a:defRPr lang="en-US" sz="5396" b="1" i="0" baseline="0">
                <a:solidFill>
                  <a:srgbClr val="75FFE5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Section Title</a:t>
            </a:r>
            <a:endParaRPr lang="en-US" altLang="ko-KR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B6B24A-4DC6-9128-47A7-704CC7F468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01125" y="2780928"/>
            <a:ext cx="6786574" cy="3384376"/>
          </a:xfrm>
          <a:ln>
            <a:solidFill>
              <a:schemeClr val="bg1">
                <a:alpha val="60000"/>
              </a:schemeClr>
            </a:solidFill>
          </a:ln>
          <a:effectLst/>
        </p:spPr>
        <p:txBody>
          <a:bodyPr lIns="144000" tIns="108000" rIns="144000" bIns="108000" anchor="ctr" anchorCtr="1">
            <a:noAutofit/>
          </a:bodyPr>
          <a:lstStyle>
            <a:lvl1pPr marL="0" indent="0" algn="l">
              <a:buNone/>
              <a:defRPr sz="32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Insert Picture Here</a:t>
            </a:r>
            <a:endParaRPr lang="en-BG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A9A60E9-1AD5-A39A-713A-240B3BB0D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  <a:alpha val="50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Subtitle"/>
          <p:cNvSpPr>
            <a:spLocks noGrp="1"/>
          </p:cNvSpPr>
          <p:nvPr>
            <p:ph type="subTitle" sz="quarter" idx="11" hasCustomPrompt="1"/>
          </p:nvPr>
        </p:nvSpPr>
        <p:spPr>
          <a:xfrm>
            <a:off x="4619974" y="3101832"/>
            <a:ext cx="7091062" cy="626701"/>
          </a:xfrm>
          <a:prstGeom prst="rect">
            <a:avLst/>
          </a:prstGeom>
        </p:spPr>
        <p:txBody>
          <a:bodyPr vert="horz" wrap="square" lIns="108000" tIns="36000" rIns="108000" bIns="36000" rtlCol="0" anchor="ctr">
            <a:spAutoFit/>
          </a:bodyPr>
          <a:lstStyle>
            <a:lvl1pPr marL="0" indent="0" algn="ctr" latinLnBrk="0">
              <a:lnSpc>
                <a:spcPct val="105000"/>
              </a:lnSpc>
              <a:buNone/>
              <a:defRPr lang="en-US" sz="3600" b="0" baseline="0" noProof="0" dirty="0">
                <a:solidFill>
                  <a:schemeClr val="bg1">
                    <a:lumMod val="20000"/>
                    <a:lumOff val="80000"/>
                  </a:schemeClr>
                </a:solidFill>
                <a:latin typeface="Montserrat Medium" panose="00000600000000000000" pitchFamily="50" charset="-52"/>
                <a:cs typeface="Arial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noProof="0" dirty="0"/>
              <a:t>Click to Edit Section Subtitle</a:t>
            </a:r>
          </a:p>
        </p:txBody>
      </p:sp>
      <p:sp>
        <p:nvSpPr>
          <p:cNvPr id="10" name="Slide Title"/>
          <p:cNvSpPr>
            <a:spLocks noGrp="1"/>
          </p:cNvSpPr>
          <p:nvPr>
            <p:ph type="title" sz="quarter" idx="10" hasCustomPrompt="1"/>
          </p:nvPr>
        </p:nvSpPr>
        <p:spPr>
          <a:xfrm>
            <a:off x="4619974" y="2060848"/>
            <a:ext cx="7091062" cy="903700"/>
          </a:xfrm>
          <a:prstGeom prst="rect">
            <a:avLst/>
          </a:prstGeom>
        </p:spPr>
        <p:txBody>
          <a:bodyPr vert="horz" wrap="square" lIns="108000" tIns="36000" rIns="108000" bIns="36000" rtlCol="0" anchor="ctr" anchorCtr="0">
            <a:spAutoFit/>
          </a:bodyPr>
          <a:lstStyle>
            <a:lvl1pPr marL="0" indent="0" algn="ctr" latinLnBrk="0">
              <a:lnSpc>
                <a:spcPct val="105000"/>
              </a:lnSpc>
              <a:buNone/>
              <a:defRPr lang="en-US" altLang="ko-KR" sz="5400" b="1" i="0" baseline="0" noProof="0" dirty="0">
                <a:solidFill>
                  <a:srgbClr val="00BA96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 algn="ctr"/>
            <a:r>
              <a:rPr lang="en-US" noProof="0" dirty="0"/>
              <a:t>Edit Section Title</a:t>
            </a:r>
            <a:endParaRPr lang="en-US" altLang="ko-KR" noProof="0" dirty="0"/>
          </a:p>
        </p:txBody>
      </p:sp>
      <p:sp>
        <p:nvSpPr>
          <p:cNvPr id="4" name="Oval Center Icon"/>
          <p:cNvSpPr>
            <a:spLocks noChangeAspect="1"/>
          </p:cNvSpPr>
          <p:nvPr/>
        </p:nvSpPr>
        <p:spPr>
          <a:xfrm>
            <a:off x="693812" y="1124744"/>
            <a:ext cx="3551604" cy="3552529"/>
          </a:xfrm>
          <a:prstGeom prst="ellipse">
            <a:avLst/>
          </a:prstGeom>
          <a:gradFill>
            <a:gsLst>
              <a:gs pos="0">
                <a:srgbClr val="00BA96"/>
              </a:gs>
              <a:gs pos="100000">
                <a:srgbClr val="3D079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9138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ko-KR" sz="2398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9BF9558C-8863-6EDC-1683-96A4CF4B1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  <a:alpha val="50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5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Abstrac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7A19-D572-FC4F-F648-382AB4C0E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2204" y="2389483"/>
            <a:ext cx="7632848" cy="967509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Demo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8023F-7165-C782-A747-713DEC261A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070"/>
            <a:ext cx="3950550" cy="4285859"/>
          </a:xfrm>
          <a:prstGeom prst="rect">
            <a:avLst/>
          </a:prstGeom>
        </p:spPr>
      </p:pic>
      <p:pic>
        <p:nvPicPr>
          <p:cNvPr id="4" name="Picture 3" descr="abstract network">
            <a:extLst>
              <a:ext uri="{FF2B5EF4-FFF2-40B4-BE49-F238E27FC236}">
                <a16:creationId xmlns:a16="http://schemas.microsoft.com/office/drawing/2014/main" id="{6F0E1C26-F9D4-9F23-D7F9-430539AAB4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748" y="1848201"/>
            <a:ext cx="3390668" cy="3233607"/>
          </a:xfrm>
          <a:prstGeom prst="rect">
            <a:avLst/>
          </a:prstGeom>
        </p:spPr>
      </p:pic>
      <p:sp>
        <p:nvSpPr>
          <p:cNvPr id="5" name="Slide Subtitle">
            <a:extLst>
              <a:ext uri="{FF2B5EF4-FFF2-40B4-BE49-F238E27FC236}">
                <a16:creationId xmlns:a16="http://schemas.microsoft.com/office/drawing/2014/main" id="{0344216F-8916-D20C-E7E9-C219340D14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2204" y="3482811"/>
            <a:ext cx="7632848" cy="8102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5000"/>
              </a:lnSpc>
              <a:buNone/>
              <a:defRPr sz="3600" b="0" i="0" baseline="0">
                <a:solidFill>
                  <a:schemeClr val="bg1">
                    <a:lumMod val="20000"/>
                    <a:lumOff val="80000"/>
                  </a:schemeClr>
                </a:solidFill>
                <a:latin typeface="Montserrat Medium" panose="00000600000000000000" pitchFamily="2" charset="0"/>
                <a:ea typeface="Montserrat Medium" panose="00000600000000000000" pitchFamily="2" charset="0"/>
                <a:cs typeface="Montserrat Medium" panose="00000600000000000000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E0DCA5D-3F03-954E-7A78-758BE0865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of Rectangle 4">
            <a:extLst>
              <a:ext uri="{FF2B5EF4-FFF2-40B4-BE49-F238E27FC236}">
                <a16:creationId xmlns:a16="http://schemas.microsoft.com/office/drawing/2014/main" id="{EDBED750-FB43-855D-3C59-452045ED2C8C}"/>
              </a:ext>
            </a:extLst>
          </p:cNvPr>
          <p:cNvSpPr/>
          <p:nvPr userDrawn="1"/>
        </p:nvSpPr>
        <p:spPr bwMode="auto">
          <a:xfrm flipV="1">
            <a:off x="0" y="0"/>
            <a:ext cx="12188825" cy="1052736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00BA96">
                  <a:alpha val="30000"/>
                </a:srgbClr>
              </a:gs>
              <a:gs pos="100000">
                <a:srgbClr val="18151C"/>
              </a:gs>
            </a:gsLst>
            <a:lin ang="8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G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53483657-164E-4EE9-9349-4B9023216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lide Body Text">
            <a:extLst>
              <a:ext uri="{FF2B5EF4-FFF2-40B4-BE49-F238E27FC236}">
                <a16:creationId xmlns:a16="http://schemas.microsoft.com/office/drawing/2014/main" id="{5A9D2960-6D42-439F-82E8-812822013A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353" y="1196124"/>
            <a:ext cx="11808715" cy="5561125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spcAft>
                <a:spcPts val="600"/>
              </a:spcAft>
              <a:defRPr sz="3400" b="0" baseline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05000"/>
              </a:lnSpc>
              <a:spcAft>
                <a:spcPts val="600"/>
              </a:spcAft>
              <a:defRPr sz="32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05000"/>
              </a:lnSpc>
              <a:spcAft>
                <a:spcPts val="600"/>
              </a:spcAft>
              <a:defRPr sz="3000" b="0" i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05000"/>
              </a:lnSpc>
              <a:spcAft>
                <a:spcPts val="600"/>
              </a:spcAft>
              <a:defRPr sz="28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05000"/>
              </a:lnSpc>
              <a:spcAft>
                <a:spcPts val="600"/>
              </a:spcAft>
              <a:defRPr sz="2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Title">
            <a:extLst>
              <a:ext uri="{FF2B5EF4-FFF2-40B4-BE49-F238E27FC236}">
                <a16:creationId xmlns:a16="http://schemas.microsoft.com/office/drawing/2014/main" id="{19B5B676-7892-440F-8191-7109B2C59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354" y="100750"/>
            <a:ext cx="10800601" cy="8826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4400" b="1" i="0" kern="120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Roboto" panose="02000000000000000000" pitchFamily="2" charset="0"/>
                <a:cs typeface="Montserrat 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2" name="Picture 1" descr="SoftUni AI logo">
            <a:extLst>
              <a:ext uri="{FF2B5EF4-FFF2-40B4-BE49-F238E27FC236}">
                <a16:creationId xmlns:a16="http://schemas.microsoft.com/office/drawing/2014/main" id="{DF879E57-BABD-22A8-5DD2-EC221C1C6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Left">
            <a:extLst>
              <a:ext uri="{FF2B5EF4-FFF2-40B4-BE49-F238E27FC236}">
                <a16:creationId xmlns:a16="http://schemas.microsoft.com/office/drawing/2014/main" id="{D4637CB8-71A7-5A5D-8492-79902B6C0CEA}"/>
              </a:ext>
            </a:extLst>
          </p:cNvPr>
          <p:cNvSpPr/>
          <p:nvPr userDrawn="1"/>
        </p:nvSpPr>
        <p:spPr>
          <a:xfrm>
            <a:off x="1" y="980728"/>
            <a:ext cx="587092" cy="5877272"/>
          </a:xfrm>
          <a:prstGeom prst="rect">
            <a:avLst/>
          </a:prstGeom>
          <a:gradFill>
            <a:gsLst>
              <a:gs pos="0">
                <a:srgbClr val="18151C"/>
              </a:gs>
              <a:gs pos="31000">
                <a:srgbClr val="231852"/>
              </a:gs>
              <a:gs pos="95000">
                <a:schemeClr val="bg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 dirty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8" name="Round Single Corner of Rectangle 4" descr="SoftUni AI logo">
            <a:extLst>
              <a:ext uri="{FF2B5EF4-FFF2-40B4-BE49-F238E27FC236}">
                <a16:creationId xmlns:a16="http://schemas.microsoft.com/office/drawing/2014/main" id="{378C7D6D-3A23-08FA-6787-C90C4681461E}"/>
              </a:ext>
            </a:extLst>
          </p:cNvPr>
          <p:cNvSpPr/>
          <p:nvPr userDrawn="1"/>
        </p:nvSpPr>
        <p:spPr bwMode="auto">
          <a:xfrm flipV="1">
            <a:off x="0" y="0"/>
            <a:ext cx="12188825" cy="1052736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00BA96">
                  <a:alpha val="30000"/>
                </a:srgbClr>
              </a:gs>
              <a:gs pos="100000">
                <a:srgbClr val="18151C"/>
              </a:gs>
            </a:gsLst>
            <a:lin ang="8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G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E63AB395-E294-42D2-A1ED-1AF3AC4FD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Important concept - illustration">
            <a:extLst>
              <a:ext uri="{FF2B5EF4-FFF2-40B4-BE49-F238E27FC236}">
                <a16:creationId xmlns:a16="http://schemas.microsoft.com/office/drawing/2014/main" id="{117C9FDA-1911-CE47-58E2-D7A56C81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sp>
        <p:nvSpPr>
          <p:cNvPr id="3" name="Slide Body Text">
            <a:extLst>
              <a:ext uri="{FF2B5EF4-FFF2-40B4-BE49-F238E27FC236}">
                <a16:creationId xmlns:a16="http://schemas.microsoft.com/office/drawing/2014/main" id="{41A9683C-0268-7491-32C2-68ECF3556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812" y="1196124"/>
            <a:ext cx="11305256" cy="5561125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spcAft>
                <a:spcPts val="600"/>
              </a:spcAft>
              <a:defRPr sz="3400" b="0" baseline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05000"/>
              </a:lnSpc>
              <a:spcAft>
                <a:spcPts val="600"/>
              </a:spcAft>
              <a:defRPr sz="32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05000"/>
              </a:lnSpc>
              <a:spcAft>
                <a:spcPts val="600"/>
              </a:spcAft>
              <a:defRPr sz="3000" b="0" i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05000"/>
              </a:lnSpc>
              <a:spcAft>
                <a:spcPts val="600"/>
              </a:spcAft>
              <a:defRPr sz="28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05000"/>
              </a:lnSpc>
              <a:spcAft>
                <a:spcPts val="600"/>
              </a:spcAft>
              <a:defRPr sz="2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4ED30444-7448-455E-ACFD-2D8F93C93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756" y="98074"/>
            <a:ext cx="10801200" cy="8826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 i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7" name="Picture 16" descr="Important concept - illustration">
            <a:extLst>
              <a:ext uri="{FF2B5EF4-FFF2-40B4-BE49-F238E27FC236}">
                <a16:creationId xmlns:a16="http://schemas.microsoft.com/office/drawing/2014/main" id="{61C9A7C8-A8FF-96A2-B887-D1F64DA6B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6943">
            <a:off x="91521" y="5224352"/>
            <a:ext cx="753440" cy="138841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54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Left">
            <a:extLst>
              <a:ext uri="{FF2B5EF4-FFF2-40B4-BE49-F238E27FC236}">
                <a16:creationId xmlns:a16="http://schemas.microsoft.com/office/drawing/2014/main" id="{D4637CB8-71A7-5A5D-8492-79902B6C0CEA}"/>
              </a:ext>
            </a:extLst>
          </p:cNvPr>
          <p:cNvSpPr/>
          <p:nvPr userDrawn="1"/>
        </p:nvSpPr>
        <p:spPr>
          <a:xfrm>
            <a:off x="11169683" y="692696"/>
            <a:ext cx="1019142" cy="6165304"/>
          </a:xfrm>
          <a:prstGeom prst="rect">
            <a:avLst/>
          </a:prstGeom>
          <a:gradFill>
            <a:gsLst>
              <a:gs pos="0">
                <a:srgbClr val="18151C"/>
              </a:gs>
              <a:gs pos="31000">
                <a:srgbClr val="231852"/>
              </a:gs>
              <a:gs pos="95000">
                <a:schemeClr val="bg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398" b="0" i="0" u="none" strike="noStrike" kern="1200" cap="none" spc="0" normalizeH="0" baseline="0" noProof="0" dirty="0">
              <a:ln>
                <a:noFill/>
              </a:ln>
              <a:solidFill>
                <a:srgbClr val="F7C86D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8" name="Round Single Corner of Rectangle 4">
            <a:extLst>
              <a:ext uri="{FF2B5EF4-FFF2-40B4-BE49-F238E27FC236}">
                <a16:creationId xmlns:a16="http://schemas.microsoft.com/office/drawing/2014/main" id="{378C7D6D-3A23-08FA-6787-C90C4681461E}"/>
              </a:ext>
            </a:extLst>
          </p:cNvPr>
          <p:cNvSpPr/>
          <p:nvPr userDrawn="1"/>
        </p:nvSpPr>
        <p:spPr bwMode="auto">
          <a:xfrm flipV="1">
            <a:off x="0" y="0"/>
            <a:ext cx="12188825" cy="1052736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00BA96">
                  <a:alpha val="30000"/>
                </a:srgbClr>
              </a:gs>
              <a:gs pos="100000">
                <a:srgbClr val="18151C"/>
              </a:gs>
            </a:gsLst>
            <a:lin ang="8400000" scaled="0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G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E63AB395-E294-42D2-A1ED-1AF3AC4FD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fld id="{2BF067CD-8E6B-4360-9AA8-C5DF2A48A6D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SoftUni AI logo">
            <a:extLst>
              <a:ext uri="{FF2B5EF4-FFF2-40B4-BE49-F238E27FC236}">
                <a16:creationId xmlns:a16="http://schemas.microsoft.com/office/drawing/2014/main" id="{117C9FDA-1911-CE47-58E2-D7A56C81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83" y="164257"/>
            <a:ext cx="757377" cy="710987"/>
          </a:xfrm>
          <a:prstGeom prst="rect">
            <a:avLst/>
          </a:prstGeom>
        </p:spPr>
      </p:pic>
      <p:sp>
        <p:nvSpPr>
          <p:cNvPr id="3" name="Slide Body Text">
            <a:extLst>
              <a:ext uri="{FF2B5EF4-FFF2-40B4-BE49-F238E27FC236}">
                <a16:creationId xmlns:a16="http://schemas.microsoft.com/office/drawing/2014/main" id="{41A9683C-0268-7491-32C2-68ECF3556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6" y="1196124"/>
            <a:ext cx="10873208" cy="5561125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spcAft>
                <a:spcPts val="600"/>
              </a:spcAft>
              <a:defRPr sz="3400" b="0" baseline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05000"/>
              </a:lnSpc>
              <a:spcAft>
                <a:spcPts val="600"/>
              </a:spcAft>
              <a:defRPr sz="32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05000"/>
              </a:lnSpc>
              <a:spcAft>
                <a:spcPts val="600"/>
              </a:spcAft>
              <a:defRPr sz="3000" b="0" i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05000"/>
              </a:lnSpc>
              <a:spcAft>
                <a:spcPts val="600"/>
              </a:spcAft>
              <a:defRPr sz="28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05000"/>
              </a:lnSpc>
              <a:spcAft>
                <a:spcPts val="600"/>
              </a:spcAft>
              <a:defRPr sz="2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Title">
            <a:extLst>
              <a:ext uri="{FF2B5EF4-FFF2-40B4-BE49-F238E27FC236}">
                <a16:creationId xmlns:a16="http://schemas.microsoft.com/office/drawing/2014/main" id="{4ED30444-7448-455E-ACFD-2D8F93C93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756" y="98074"/>
            <a:ext cx="10801200" cy="8826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 i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7" name="Picture 16" descr="Important concept - illustration">
            <a:extLst>
              <a:ext uri="{FF2B5EF4-FFF2-40B4-BE49-F238E27FC236}">
                <a16:creationId xmlns:a16="http://schemas.microsoft.com/office/drawing/2014/main" id="{61C9A7C8-A8FF-96A2-B887-D1F64DA6B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6943">
            <a:off x="10500211" y="4070329"/>
            <a:ext cx="1421116" cy="2618787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220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1815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Body Text">
            <a:extLst>
              <a:ext uri="{FF2B5EF4-FFF2-40B4-BE49-F238E27FC236}">
                <a16:creationId xmlns:a16="http://schemas.microsoft.com/office/drawing/2014/main" id="{90CBFB32-9F46-4F2F-8A54-9EE8BED27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363" y="1138844"/>
            <a:ext cx="11801740" cy="5530516"/>
          </a:xfrm>
          <a:prstGeom prst="rect">
            <a:avLst/>
          </a:prstGeom>
        </p:spPr>
        <p:txBody>
          <a:bodyPr vert="horz" lIns="108000" tIns="36000" rIns="108000" bIns="3600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Slide Title">
            <a:extLst>
              <a:ext uri="{FF2B5EF4-FFF2-40B4-BE49-F238E27FC236}">
                <a16:creationId xmlns:a16="http://schemas.microsoft.com/office/drawing/2014/main" id="{B770C392-3003-4C35-9625-BB041F82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55" y="100750"/>
            <a:ext cx="11801748" cy="882654"/>
          </a:xfrm>
          <a:prstGeom prst="rect">
            <a:avLst/>
          </a:prstGeom>
        </p:spPr>
        <p:txBody>
          <a:bodyPr vert="horz" lIns="108000" tIns="36000" rIns="108000" bIns="36000" rtlCol="0" anchor="ctr" anchorCtr="0">
            <a:normAutofit/>
          </a:bodyPr>
          <a:lstStyle/>
          <a:p>
            <a:r>
              <a:rPr lang="en-GB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976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92" r:id="rId4"/>
    <p:sldLayoutId id="2147483688" r:id="rId5"/>
    <p:sldLayoutId id="2147483702" r:id="rId6"/>
    <p:sldLayoutId id="2147483676" r:id="rId7"/>
    <p:sldLayoutId id="2147483674" r:id="rId8"/>
    <p:sldLayoutId id="2147483698" r:id="rId9"/>
    <p:sldLayoutId id="2147483700" r:id="rId10"/>
    <p:sldLayoutId id="2147483690" r:id="rId11"/>
    <p:sldLayoutId id="2147483678" r:id="rId12"/>
    <p:sldLayoutId id="2147483693" r:id="rId13"/>
    <p:sldLayoutId id="2147483677" r:id="rId14"/>
    <p:sldLayoutId id="2147483701" r:id="rId15"/>
    <p:sldLayoutId id="2147483699" r:id="rId16"/>
    <p:sldLayoutId id="2147483689" r:id="rId17"/>
    <p:sldLayoutId id="2147483704" r:id="rId18"/>
    <p:sldLayoutId id="2147483703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  <p:txStyles>
    <p:titleStyle>
      <a:lvl1pPr algn="l" defTabSz="1218438" rtl="0" eaLnBrk="1" hangingPunct="1">
        <a:spcBef>
          <a:spcPct val="0"/>
        </a:spcBef>
        <a:buNone/>
        <a:defRPr sz="4400" b="1" kern="1200">
          <a:solidFill>
            <a:schemeClr val="bg1">
              <a:lumMod val="20000"/>
              <a:lumOff val="80000"/>
            </a:schemeClr>
          </a:solidFill>
          <a:latin typeface="+mj-lt"/>
          <a:ea typeface="Roboto" panose="02000000000000000000" pitchFamily="2" charset="0"/>
          <a:cs typeface="Montserrat Bold"/>
        </a:defRPr>
      </a:lvl1pPr>
    </p:titleStyle>
    <p:bodyStyle>
      <a:lvl1pPr marL="361950" indent="-361950" algn="l" defTabSz="1218438" rtl="0" eaLnBrk="1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Font typeface="Arial" panose="020B0604020202020204" pitchFamily="34" charset="0"/>
        <a:buChar char="•"/>
        <a:defRPr sz="3400" b="0" i="0" kern="1200">
          <a:solidFill>
            <a:schemeClr val="bg2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1pPr>
      <a:lvl2pPr marL="809625" indent="-361950" algn="l" defTabSz="1218438" rtl="0" eaLnBrk="1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bg1"/>
        </a:buClr>
        <a:buFont typeface="Arial" panose="020B0604020202020204" pitchFamily="34" charset="0"/>
        <a:buChar char="•"/>
        <a:defRPr sz="3200" b="0" i="0" kern="1200">
          <a:solidFill>
            <a:schemeClr val="bg2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2pPr>
      <a:lvl3pPr marL="1257300" indent="-361950" algn="l" defTabSz="1218438" rtl="0" eaLnBrk="1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bg1"/>
        </a:buClr>
        <a:buFont typeface="Arial" panose="020B0604020202020204" pitchFamily="34" charset="0"/>
        <a:buChar char="•"/>
        <a:defRPr sz="3000" b="0" i="0" kern="1200">
          <a:solidFill>
            <a:schemeClr val="bg2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3pPr>
      <a:lvl4pPr marL="1704975" indent="-361950" algn="l" defTabSz="1218438" rtl="0" eaLnBrk="1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bg1"/>
        </a:buClr>
        <a:buFont typeface="Arial" panose="020B0604020202020204" pitchFamily="34" charset="0"/>
        <a:buChar char="•"/>
        <a:defRPr sz="2800" b="0" i="0" kern="1200">
          <a:solidFill>
            <a:schemeClr val="bg2"/>
          </a:solidFill>
          <a:latin typeface="+mn-lt"/>
          <a:ea typeface="+mn-ea"/>
          <a:cs typeface="+mn-cs"/>
        </a:defRPr>
      </a:lvl4pPr>
      <a:lvl5pPr marL="2152650" indent="-361950" algn="l" defTabSz="1218438" rtl="0" eaLnBrk="1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bg1"/>
        </a:buClr>
        <a:buFont typeface="Arial" panose="020B0604020202020204" pitchFamily="34" charset="0"/>
        <a:buChar char="•"/>
        <a:defRPr sz="2600" b="0" i="0" kern="1200">
          <a:solidFill>
            <a:schemeClr val="bg2"/>
          </a:solidFill>
          <a:latin typeface="+mn-lt"/>
          <a:ea typeface="+mn-ea"/>
          <a:cs typeface="+mn-cs"/>
        </a:defRPr>
      </a:lvl5pPr>
      <a:lvl6pPr marL="3350704" indent="-304610" algn="l" defTabSz="1218438" rtl="0" eaLnBrk="1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9924" indent="-304610" algn="l" defTabSz="1218438" rtl="0" eaLnBrk="1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9143" indent="-304610" algn="l" defTabSz="1218438" rtl="0" eaLnBrk="1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8362" indent="-304610" algn="l" defTabSz="1218438" rtl="0" eaLnBrk="1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8438" rtl="0" ea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219" algn="l" defTabSz="1218438" rtl="0" ea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438" algn="l" defTabSz="1218438" rtl="0" ea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657" algn="l" defTabSz="1218438" rtl="0" ea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876" algn="l" defTabSz="1218438" rtl="0" ea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6096" algn="l" defTabSz="1218438" rtl="0" ea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5315" algn="l" defTabSz="1218438" rtl="0" ea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4533" algn="l" defTabSz="1218438" rtl="0" ea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3752" algn="l" defTabSz="1218438" rtl="0" eaLnBrk="1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18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chat.openai.com/share/ccc8572f-76af-4d0c-82de-e2d14c34fa7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chat.openai.com/share/43d94d41-0e30-4376-a98d-bb951b2b8db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chat.openai.com/share/e1eb9b28-7aeb-4b0b-b0ac-1afb81463df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chatgpt.com/share/67376695-f1d8-8013-8f6b-b1697e3ca84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gemini.google.com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g.co/gemini/share/94e9919b5aeb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g.co/gemini/share/6b7ea3d20e1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akov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hyperlink" Target="https://softuni.b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claude.ai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laude.site/artifacts/ad78f6c3-6852-4381-a39e-372c463fea43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laude.site/artifacts/8e6ddbb9-f9af-476b-a0b7-cf501db0bc79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erplexity.ai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perplexity.ai/search/Vvg3U2WVTNWMPTiOJaK1y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www.perplexity.ai/search/ABm3wJuRQZ6qfSPHsDpKO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financeacademy.bg/nai-tsennite-investitsionni-saveti-nachinaeshti-investitori" TargetMode="External"/><Relationship Id="rId2" Type="http://schemas.openxmlformats.org/officeDocument/2006/relationships/hyperlink" Target="https://copilot.cloud.microsoft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er.microsoft.com/" TargetMode="External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hyperlink" Target="https://www.bing.com/images/create/d0b4d0b2d0b5-d187d0b5d180d0b2d0b5d0bdd0b8-d0bdd0b0d0b4d0b5d0bdd0b8d187d0bad0b8-d0bfd0b8d18fd182-d0b1d0b8d180d0b0-d0b2d18ad0b2-d092d0b5d0bbd0b8d0bad0be-d0a2d18ad180d0bdd0bed0b2d0be/64dcea7481b0494fb45057e512f17186?id=RRFw18DvLP2me0YPGBYZRQ%3d%3d&amp;view=detailv2&amp;idpp=genimg&amp;FORM=GCRIDP&amp;mode=overlay" TargetMode="External"/><Relationship Id="rId4" Type="http://schemas.openxmlformats.org/officeDocument/2006/relationships/hyperlink" Target="https://www.bing.com/images/create/d0bcd0b0d0b9d0bcd183d0bdd0b0-d183d187d0b8-d0b8d0b7d0bad183d181d182d0b2d0b5d0bd-d0b8d0bdd182d0b5d0bbd0b5d0bad182-d0b2-d09bd0b8d0b4d0b5d180d0bad0bbd0b0d181/64dce9a27e064d09886db2726df5cb73?id=ov90bNQnWrKva7HHHB6euA%3d%3d&amp;view=detailv2&amp;idpp=genimg&amp;FORM=GCRIDP&amp;mode=overla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kinsey.com/capabilities/quantumblack/our-insights/the-state-of-ai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typeset.io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hyperlink" Target="https://invideo.io/" TargetMode="External"/><Relationship Id="rId7" Type="http://schemas.openxmlformats.org/officeDocument/2006/relationships/hyperlink" Target="https://poe.com/" TargetMode="External"/><Relationship Id="rId2" Type="http://schemas.openxmlformats.org/officeDocument/2006/relationships/hyperlink" Target="https://runwayml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levenlabs.io/" TargetMode="External"/><Relationship Id="rId5" Type="http://schemas.openxmlformats.org/officeDocument/2006/relationships/hyperlink" Target="https://heygen.com/" TargetMode="External"/><Relationship Id="rId4" Type="http://schemas.openxmlformats.org/officeDocument/2006/relationships/hyperlink" Target="https://veed.com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ai.softuni.bg/" TargetMode="Externa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hat.openai.com/share/78dc132f-9034-4da1-9073-df199b25cba8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chat.openai.com/share/59e5f1ca-2edf-4531-bba2-7bb4c97d9d6b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hyperlink" Target="https://chat.openai.com/share/e3985f05-8103-4715-b096-b2ed80493f95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hyperlink" Target="https://chat.openai.com/share/c15cd4db-b6c5-43ee-82a1-d753fde22f5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hyperlink" Target="https://chat.openai.com/share/09a18bb8-2743-4d83-b758-62f214a690e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F3AA72F-8A25-51A1-FD6C-C54D19B8C4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2240" y="3941241"/>
            <a:ext cx="4520724" cy="1503983"/>
          </a:xfrm>
        </p:spPr>
        <p:txBody>
          <a:bodyPr/>
          <a:lstStyle/>
          <a:p>
            <a:r>
              <a:rPr lang="bg-BG" dirty="0"/>
              <a:t>Съосновател, мениджър иновации и вдъхновение</a:t>
            </a:r>
          </a:p>
          <a:p>
            <a:r>
              <a:rPr lang="bg-BG" sz="2800" noProof="1">
                <a:solidFill>
                  <a:schemeClr val="bg1">
                    <a:lumMod val="40000"/>
                    <a:lumOff val="60000"/>
                  </a:schemeClr>
                </a:solidFill>
              </a:rPr>
              <a:t>СофтУни</a:t>
            </a:r>
            <a:endParaRPr lang="en-US" sz="2800" noProof="1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396BB6-2053-4690-9672-BC528007D3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41471" y="3161288"/>
            <a:ext cx="4521493" cy="699404"/>
          </a:xfrm>
        </p:spPr>
        <p:txBody>
          <a:bodyPr wrap="square" anchor="t" anchorCtr="0">
            <a:spAutoFit/>
          </a:bodyPr>
          <a:lstStyle/>
          <a:p>
            <a:r>
              <a:rPr lang="bg-BG" dirty="0"/>
              <a:t>д-р Светлин Наков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91798-9AD5-4209-8887-95802954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917" y="545570"/>
            <a:ext cx="7485982" cy="1695453"/>
          </a:xfrm>
        </p:spPr>
        <p:txBody>
          <a:bodyPr>
            <a:noAutofit/>
          </a:bodyPr>
          <a:lstStyle/>
          <a:p>
            <a:r>
              <a:rPr lang="en-US" sz="6400" dirty="0"/>
              <a:t>AI </a:t>
            </a:r>
            <a:r>
              <a:rPr lang="bg-BG" sz="6400" dirty="0"/>
              <a:t>инструменти за бизнеса</a:t>
            </a:r>
            <a:endParaRPr lang="en-US" sz="6400" dirty="0"/>
          </a:p>
        </p:txBody>
      </p:sp>
      <p:pic>
        <p:nvPicPr>
          <p:cNvPr id="89" name="Picture Placeholder 88" descr="People in a room with computers and robots&#10;&#10;Description automatically generated">
            <a:extLst>
              <a:ext uri="{FF2B5EF4-FFF2-40B4-BE49-F238E27FC236}">
                <a16:creationId xmlns:a16="http://schemas.microsoft.com/office/drawing/2014/main" id="{E424106B-1F4F-2DE5-0433-3EA74818E6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044581-BDF5-F903-26C9-B9A08915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764" y="5548790"/>
            <a:ext cx="2549277" cy="10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0108C0-1C27-7925-9AAF-C27B8C6F2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CFDB0F-DADA-A7ED-6BDC-49B5778C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AI </a:t>
            </a:r>
            <a:r>
              <a:rPr lang="bg-BG" dirty="0"/>
              <a:t>картинки за маркетинга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632C7-CDD0-5584-027C-C791A15FD7CE}"/>
              </a:ext>
            </a:extLst>
          </p:cNvPr>
          <p:cNvSpPr txBox="1"/>
          <p:nvPr/>
        </p:nvSpPr>
        <p:spPr>
          <a:xfrm>
            <a:off x="335912" y="1346329"/>
            <a:ext cx="4318875" cy="430775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99" i="1" dirty="0">
                <a:solidFill>
                  <a:schemeClr val="accent5"/>
                </a:solidFill>
                <a:highlight>
                  <a:srgbClr val="FFFF00"/>
                </a:highlight>
                <a:latin typeface="Söhne"/>
              </a:rPr>
              <a:t>{I am an entrepreneur. I have an e-commerce website for natural cosmetics with argan oil …}</a:t>
            </a:r>
          </a:p>
          <a:p>
            <a:pPr>
              <a:spcBef>
                <a:spcPts val="600"/>
              </a:spcBef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I work on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marketing campaign 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called "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Argan Christmas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", in which we invite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users to share their Christmas beauty 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with our products.</a:t>
            </a:r>
          </a:p>
          <a:p>
            <a:pPr>
              <a:spcBef>
                <a:spcPts val="600"/>
              </a:spcBef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Generate a few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images for a Facebook post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 for the start of the campaign.</a:t>
            </a:r>
            <a:endParaRPr lang="en-US" sz="2399" i="1" dirty="0">
              <a:solidFill>
                <a:schemeClr val="bg2"/>
              </a:solidFill>
              <a:highlight>
                <a:srgbClr val="FFFF00"/>
              </a:highlight>
              <a:latin typeface="Google San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273FC8-8DE4-0B47-7FB6-825E4884C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28" y="918654"/>
            <a:ext cx="5662101" cy="570451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A4E095-5EEA-9B22-3877-D168D5C26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67" y="984041"/>
            <a:ext cx="5662101" cy="199971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AA4207-E41E-EA30-2BEC-29590ECEE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27" y="2634199"/>
            <a:ext cx="5758500" cy="344475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252ECA-9B10-746D-055E-C751C023CD63}"/>
              </a:ext>
            </a:extLst>
          </p:cNvPr>
          <p:cNvSpPr txBox="1"/>
          <p:nvPr/>
        </p:nvSpPr>
        <p:spPr>
          <a:xfrm>
            <a:off x="335912" y="5900826"/>
            <a:ext cx="4318875" cy="70770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99" dirty="0">
                <a:solidFill>
                  <a:schemeClr val="bg2"/>
                </a:solidFill>
                <a:latin typeface="Google Sans"/>
              </a:rPr>
              <a:t>Create another </a:t>
            </a:r>
            <a:r>
              <a:rPr lang="en-US" sz="1999" b="1" dirty="0">
                <a:solidFill>
                  <a:schemeClr val="bg2"/>
                </a:solidFill>
                <a:latin typeface="Google Sans"/>
              </a:rPr>
              <a:t>image for Instagram</a:t>
            </a:r>
            <a:r>
              <a:rPr lang="en-US" sz="1999" dirty="0">
                <a:solidFill>
                  <a:schemeClr val="bg2"/>
                </a:solidFill>
                <a:latin typeface="Google Sans"/>
              </a:rPr>
              <a:t>: happy girls, hold the argan cosmetics</a:t>
            </a:r>
            <a:endParaRPr lang="en-US" sz="1999" dirty="0">
              <a:solidFill>
                <a:schemeClr val="bg2"/>
              </a:solidFill>
              <a:highlight>
                <a:srgbClr val="FFFF00"/>
              </a:highlight>
              <a:latin typeface="Google San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8C50F5A-AC54-3221-B7C0-6E5DDC7CA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98" y="829875"/>
            <a:ext cx="4378370" cy="430775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6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03A61-8640-257C-8B53-92E2D2433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031E06-A06E-6965-F698-948FC620AD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949" y="1622475"/>
            <a:ext cx="10958928" cy="731785"/>
          </a:xfrm>
        </p:spPr>
        <p:txBody>
          <a:bodyPr/>
          <a:lstStyle/>
          <a:p>
            <a:r>
              <a:rPr lang="bg-BG" dirty="0"/>
              <a:t>Още инструменти и идеи за </a:t>
            </a:r>
            <a:r>
              <a:rPr lang="en-US" dirty="0"/>
              <a:t>AI</a:t>
            </a:r>
            <a:r>
              <a:rPr lang="bg-BG" dirty="0"/>
              <a:t> в бизнеса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DAF53-09F3-0781-2662-B3A359F0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49" y="692696"/>
            <a:ext cx="10958928" cy="780383"/>
          </a:xfrm>
        </p:spPr>
        <p:txBody>
          <a:bodyPr/>
          <a:lstStyle/>
          <a:p>
            <a:r>
              <a:rPr lang="en-US" dirty="0"/>
              <a:t>AI</a:t>
            </a:r>
            <a:r>
              <a:rPr lang="bg-BG" dirty="0"/>
              <a:t> за предприемачи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33494-F45F-1B80-0FBA-18A91AE6E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</p:spPr>
        <p:txBody>
          <a:bodyPr/>
          <a:lstStyle/>
          <a:p>
            <a:fld id="{2BF067CD-8E6B-4360-9AA8-C5DF2A48A6D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82333ED-A4F3-E85D-E9DD-22DB12AD29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781" b="5781"/>
          <a:stretch/>
        </p:blipFill>
        <p:spPr>
          <a:ln>
            <a:solidFill>
              <a:schemeClr val="accent6">
                <a:lumMod val="75000"/>
                <a:alpha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385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2C8C4F-81D8-58A7-0DE8-E9DABB344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280B2-60F0-F83B-8A8E-A47CA000A9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bg-BG" b="1" dirty="0">
                <a:solidFill>
                  <a:schemeClr val="accent4"/>
                </a:solidFill>
              </a:rPr>
              <a:t>Креативност</a:t>
            </a:r>
            <a:r>
              <a:rPr lang="bg-BG" dirty="0"/>
              <a:t>: измисляне на бизнес идеи, бранд идентичност, маркетинг план, уеб сайт, кампании, …</a:t>
            </a:r>
          </a:p>
          <a:p>
            <a:pPr>
              <a:lnSpc>
                <a:spcPct val="110000"/>
              </a:lnSpc>
            </a:pPr>
            <a:r>
              <a:rPr lang="bg-BG" b="1" dirty="0">
                <a:solidFill>
                  <a:schemeClr val="accent4"/>
                </a:solidFill>
              </a:rPr>
              <a:t>Маркетинг</a:t>
            </a:r>
            <a:r>
              <a:rPr lang="bg-BG" dirty="0"/>
              <a:t>: генериране на статии, мейли, публикации за социалните мрежи, реклами, картинки, видео, …</a:t>
            </a:r>
          </a:p>
          <a:p>
            <a:pPr>
              <a:lnSpc>
                <a:spcPct val="110000"/>
              </a:lnSpc>
            </a:pPr>
            <a:r>
              <a:rPr lang="bg-BG" b="1" dirty="0">
                <a:solidFill>
                  <a:schemeClr val="accent4"/>
                </a:solidFill>
              </a:rPr>
              <a:t>Анализ на данни</a:t>
            </a:r>
            <a:r>
              <a:rPr lang="bg-BG" dirty="0"/>
              <a:t>: резюмиране / анализ / търсене в обемни документи / преразказ / обобщение, превод, …</a:t>
            </a:r>
          </a:p>
          <a:p>
            <a:pPr>
              <a:lnSpc>
                <a:spcPct val="110000"/>
              </a:lnSpc>
            </a:pPr>
            <a:r>
              <a:rPr lang="bg-BG" dirty="0"/>
              <a:t>Ежедневни </a:t>
            </a:r>
            <a:r>
              <a:rPr lang="bg-BG" b="1" dirty="0">
                <a:solidFill>
                  <a:schemeClr val="accent4"/>
                </a:solidFill>
              </a:rPr>
              <a:t>работни задачи</a:t>
            </a:r>
            <a:r>
              <a:rPr lang="bg-BG" dirty="0"/>
              <a:t>: писане на мейли, писане на обяви, писане на оферти, писане на несложни договори, …</a:t>
            </a:r>
          </a:p>
          <a:p>
            <a:pPr>
              <a:lnSpc>
                <a:spcPct val="110000"/>
              </a:lnSpc>
            </a:pPr>
            <a:r>
              <a:rPr lang="bg-BG" dirty="0"/>
              <a:t>Образование, продажби, проучвания, планиране, 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B8FECD-2B1C-6918-065B-31E56C01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4399" dirty="0"/>
              <a:t>Къде се ползва </a:t>
            </a:r>
            <a:r>
              <a:rPr lang="en-US" sz="4399" dirty="0"/>
              <a:t>AI</a:t>
            </a:r>
            <a:r>
              <a:rPr lang="bg-BG" sz="4399" dirty="0"/>
              <a:t>?</a:t>
            </a:r>
            <a:endParaRPr lang="en-US" sz="4399" dirty="0"/>
          </a:p>
        </p:txBody>
      </p:sp>
    </p:spTree>
    <p:extLst>
      <p:ext uri="{BB962C8B-B14F-4D97-AF65-F5344CB8AC3E}">
        <p14:creationId xmlns:p14="http://schemas.microsoft.com/office/powerpoint/2010/main" val="18605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89E57-AADF-4118-9612-EC1F9578D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B1E42-16B5-B904-2F3C-5D025C6BF0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bg-BG" dirty="0"/>
              <a:t>Генериране на идеи за </a:t>
            </a:r>
            <a:r>
              <a:rPr lang="bg-BG" b="1" dirty="0">
                <a:solidFill>
                  <a:schemeClr val="accent4"/>
                </a:solidFill>
              </a:rPr>
              <a:t>име на бранд</a:t>
            </a:r>
            <a:r>
              <a:rPr lang="bg-BG" dirty="0"/>
              <a:t>:</a:t>
            </a:r>
          </a:p>
          <a:p>
            <a:pPr lvl="1"/>
            <a:r>
              <a:rPr lang="en-US" sz="2400" dirty="0">
                <a:hlinkClick r:id="rId2"/>
              </a:rPr>
              <a:t>https://chat.openai.com/share/ccc8572f-76af-4d0c-82de-e2d14c34fa77</a:t>
            </a:r>
            <a:endParaRPr lang="bg-BG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8FD93-3E71-F6EC-3BFF-5353A3DB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ChatGPT</a:t>
            </a:r>
            <a:r>
              <a:rPr lang="en-US" dirty="0"/>
              <a:t> </a:t>
            </a:r>
            <a:r>
              <a:rPr lang="bg-BG" dirty="0"/>
              <a:t>за предприемачи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F3CDA1-2DFB-C086-8D1A-21EE8DC50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44" y="2564904"/>
            <a:ext cx="4862964" cy="408107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087C9-E57D-F054-3349-760150BA5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460" y="2564905"/>
            <a:ext cx="4719907" cy="408107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96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B57C5-55A5-1486-430A-027806AD4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494306-312C-814F-050A-DCC72EE27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53AA7-B6B7-9D6A-2DE3-543E6B4290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353" y="1196124"/>
            <a:ext cx="11808715" cy="5561125"/>
          </a:xfrm>
        </p:spPr>
        <p:txBody>
          <a:bodyPr>
            <a:normAutofit/>
          </a:bodyPr>
          <a:lstStyle/>
          <a:p>
            <a:r>
              <a:rPr lang="bg-BG" dirty="0"/>
              <a:t>Дефиниране на </a:t>
            </a:r>
            <a:r>
              <a:rPr lang="bg-BG" b="1" dirty="0">
                <a:solidFill>
                  <a:schemeClr val="accent4"/>
                </a:solidFill>
              </a:rPr>
              <a:t>цели и </a:t>
            </a:r>
            <a:r>
              <a:rPr lang="en-US" b="1" dirty="0">
                <a:solidFill>
                  <a:schemeClr val="accent4"/>
                </a:solidFill>
              </a:rPr>
              <a:t>KPIs</a:t>
            </a:r>
          </a:p>
          <a:p>
            <a:pPr lvl="1"/>
            <a:r>
              <a:rPr lang="en-GB" sz="2400" u="sng" dirty="0">
                <a:hlinkClick r:id="rId2"/>
              </a:rPr>
              <a:t>https://chat.openai.com/share/43d94d41-0e30-4376-a98d-bb951b2b8dbe</a:t>
            </a:r>
            <a:endParaRPr lang="en-GB" sz="2400" u="sng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495222-6D2A-74A9-A24E-522C091ED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ChatGPT</a:t>
            </a:r>
            <a:r>
              <a:rPr lang="en-US" dirty="0"/>
              <a:t> </a:t>
            </a:r>
            <a:r>
              <a:rPr lang="bg-BG" dirty="0"/>
              <a:t>за предприемачи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7727FC-40C7-9F11-5A92-6E17F122B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6" y="2666338"/>
            <a:ext cx="5943285" cy="384148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76E97-976A-ED55-D071-C46587542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766" y="2899153"/>
            <a:ext cx="7219950" cy="374332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90196D-C9E1-C16E-DF2A-CDD1F3903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20" y="2492896"/>
            <a:ext cx="5334815" cy="40236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94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67732-997F-5615-7BEF-8A6541B78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5375FE-40AC-561B-1692-7909C5236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2B181-078F-7AF1-88FD-13AF243595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bg-BG" dirty="0"/>
              <a:t>Генериране на идеи за </a:t>
            </a:r>
            <a:r>
              <a:rPr lang="bg-BG" b="1" dirty="0">
                <a:solidFill>
                  <a:schemeClr val="accent4"/>
                </a:solidFill>
              </a:rPr>
              <a:t>маркетинг кампании</a:t>
            </a:r>
            <a:r>
              <a:rPr lang="bg-BG" dirty="0"/>
              <a:t>:</a:t>
            </a:r>
          </a:p>
          <a:p>
            <a:pPr lvl="1"/>
            <a:r>
              <a:rPr lang="en-US" sz="2400" dirty="0">
                <a:hlinkClick r:id="rId2"/>
              </a:rPr>
              <a:t>https://chat.openai.com/share/e1eb9b28-7aeb-4b0b-b0ac-1afb81463df7</a:t>
            </a:r>
            <a:endParaRPr lang="bg-BG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BABC71-74D6-EED9-93E3-528403137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ChatGPT</a:t>
            </a:r>
            <a:r>
              <a:rPr lang="en-US" dirty="0"/>
              <a:t> </a:t>
            </a:r>
            <a:r>
              <a:rPr lang="bg-BG" dirty="0"/>
              <a:t>за предприемачи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3289F9-FE1A-2EDA-3670-271144CE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2564904"/>
            <a:ext cx="6912768" cy="378056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C1DBF-1711-D496-E5D2-2ECE0687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52" y="3140968"/>
            <a:ext cx="7277100" cy="286702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D47917-0775-2CCA-6A9C-DD5692A94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196" y="2712297"/>
            <a:ext cx="7602834" cy="385097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28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550BC-3DE1-104B-FBAF-597D007A8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DFDEB2-095C-AB53-3C4C-CACF15006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C1FC5-061D-7C20-02EE-369B3885F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bg-BG" b="1" dirty="0">
                <a:solidFill>
                  <a:schemeClr val="accent4"/>
                </a:solidFill>
              </a:rPr>
              <a:t>Пазарно проучване </a:t>
            </a:r>
            <a:r>
              <a:rPr lang="bg-BG" dirty="0"/>
              <a:t>за конкуренти:</a:t>
            </a:r>
          </a:p>
          <a:p>
            <a:pPr lvl="1"/>
            <a:r>
              <a:rPr lang="en-US" sz="2400" dirty="0">
                <a:hlinkClick r:id="rId2"/>
              </a:rPr>
              <a:t>https://chatgpt.com/share/67376695-f1d8-8013-8f6b-b1697e3ca84f</a:t>
            </a:r>
            <a:endParaRPr lang="bg-BG" sz="2400" dirty="0"/>
          </a:p>
          <a:p>
            <a:pPr lvl="1"/>
            <a:r>
              <a:rPr lang="bg-BG" sz="2400" dirty="0"/>
              <a:t>Не работи много добре, търсете и по други канали!</a:t>
            </a: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39F8C-82E5-DFDE-5ECB-917C2AE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ChatGPT</a:t>
            </a:r>
            <a:r>
              <a:rPr lang="en-US" dirty="0"/>
              <a:t> </a:t>
            </a:r>
            <a:r>
              <a:rPr lang="bg-BG" dirty="0"/>
              <a:t>за предприемачи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11CF94-1F76-1BBE-77FB-133DD24D2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5" y="3284984"/>
            <a:ext cx="7902683" cy="28803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82CB04-7B78-F095-2CB8-D3745A6DB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56" y="2962971"/>
            <a:ext cx="7726470" cy="360040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71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4A369-FE94-98BD-5C58-4DA88941C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ED572-80AF-2864-99FF-05DF090830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353" y="1196124"/>
            <a:ext cx="6192091" cy="55611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Gemini</a:t>
            </a:r>
            <a:r>
              <a:rPr lang="en-US" sz="3200" b="1" dirty="0"/>
              <a:t> </a:t>
            </a:r>
            <a:r>
              <a:rPr lang="bg-BG" sz="3200" dirty="0"/>
              <a:t>е мощен, генеративен </a:t>
            </a:r>
            <a:r>
              <a:rPr lang="bg-BG" sz="3200" dirty="0" err="1"/>
              <a:t>чатбот</a:t>
            </a:r>
            <a:r>
              <a:rPr lang="bg-BG" sz="3200" dirty="0"/>
              <a:t>, създаден от </a:t>
            </a:r>
            <a:r>
              <a:rPr lang="en-US" sz="3200" dirty="0"/>
              <a:t>Google</a:t>
            </a:r>
          </a:p>
          <a:p>
            <a:pPr lvl="1"/>
            <a:r>
              <a:rPr lang="en-US" sz="3199" dirty="0">
                <a:hlinkClick r:id="rId2"/>
              </a:rPr>
              <a:t>https://gemini.google.com</a:t>
            </a:r>
            <a:endParaRPr lang="bg-BG" sz="3199" dirty="0"/>
          </a:p>
          <a:p>
            <a:pPr lvl="1"/>
            <a:r>
              <a:rPr lang="bg-BG" dirty="0"/>
              <a:t>Бърз, безплатен, по-слабичък от </a:t>
            </a:r>
            <a:r>
              <a:rPr lang="en-US" dirty="0"/>
              <a:t>ChatGPT-4</a:t>
            </a:r>
          </a:p>
          <a:p>
            <a:pPr lvl="1"/>
            <a:r>
              <a:rPr lang="bg-BG" dirty="0"/>
              <a:t>Поддържа голям контекст (1500 страници документ)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B6BEFC-BC2D-A8B5-060D-6EE018BED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Gemini</a:t>
            </a:r>
            <a:r>
              <a:rPr lang="en-US" dirty="0"/>
              <a:t> </a:t>
            </a:r>
            <a:r>
              <a:rPr lang="bg-BG" dirty="0"/>
              <a:t>за предприемачи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72AFD6-3E8C-20BF-A009-D5B067877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60" y="1399752"/>
            <a:ext cx="5226758" cy="508457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35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E5E65-D76C-380C-5B28-D24A27907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3826F0-4116-B3AF-3C4A-17113E25B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13562-0C47-AFE4-4255-57C0ED331B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bg-BG" dirty="0"/>
              <a:t>Генериране на </a:t>
            </a:r>
            <a:r>
              <a:rPr lang="bg-BG" b="1" dirty="0">
                <a:solidFill>
                  <a:schemeClr val="accent4"/>
                </a:solidFill>
              </a:rPr>
              <a:t>име за фирма</a:t>
            </a:r>
            <a:r>
              <a:rPr lang="bg-BG" dirty="0"/>
              <a:t>:</a:t>
            </a:r>
          </a:p>
          <a:p>
            <a:pPr lvl="1"/>
            <a:r>
              <a:rPr lang="en-US" dirty="0">
                <a:hlinkClick r:id="rId2"/>
              </a:rPr>
              <a:t>https://g.co/gemini/share/94e9919b5aeb</a:t>
            </a:r>
            <a:endParaRPr lang="bg-BG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03F551-F6BE-8847-6306-D4E2495C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Gemini</a:t>
            </a:r>
            <a:r>
              <a:rPr lang="en-US" dirty="0"/>
              <a:t> </a:t>
            </a:r>
            <a:r>
              <a:rPr lang="bg-BG" dirty="0"/>
              <a:t>за предприемачи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3F1B9D-5AF0-48C0-7A85-F14A1E8A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2708920"/>
            <a:ext cx="6627975" cy="376429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81C57-27BD-7BB7-8522-35591BF29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960" y="2585224"/>
            <a:ext cx="8136904" cy="401295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E65BF6-2552-2DF4-D53A-8EC1C727E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621" y="2708921"/>
            <a:ext cx="6459410" cy="379808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5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21DFE-98E2-165C-E175-D8D3B0AEF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31F899-A4FF-1799-6752-8EDFC034A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7E585-4C35-A823-229F-91C791DB8D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bg-BG" dirty="0"/>
              <a:t>Генериране на концепция за </a:t>
            </a:r>
            <a:r>
              <a:rPr lang="bg-BG" b="1" dirty="0">
                <a:solidFill>
                  <a:schemeClr val="accent4"/>
                </a:solidFill>
              </a:rPr>
              <a:t>маркетинг кампания</a:t>
            </a:r>
            <a:r>
              <a:rPr lang="bg-BG" dirty="0"/>
              <a:t>:</a:t>
            </a:r>
          </a:p>
          <a:p>
            <a:pPr lvl="1"/>
            <a:r>
              <a:rPr lang="en-US" dirty="0">
                <a:hlinkClick r:id="rId2"/>
              </a:rPr>
              <a:t>https://g.co/gemini/share/6b7ea3d20e1e</a:t>
            </a:r>
            <a:endParaRPr lang="bg-BG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CC7093-310D-89B5-2459-F0F662C1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Gemini</a:t>
            </a:r>
            <a:r>
              <a:rPr lang="en-US" dirty="0"/>
              <a:t> </a:t>
            </a:r>
            <a:r>
              <a:rPr lang="bg-BG" dirty="0"/>
              <a:t>за предприемачи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8E9D3-228B-A12E-9B93-4ADEF07B3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2696907"/>
            <a:ext cx="6862539" cy="381009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E4C9A-3A7D-1787-DB2C-E59201884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028" y="3933056"/>
            <a:ext cx="7056784" cy="227664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00D032-B86A-0501-3653-E266629E5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380" y="2530938"/>
            <a:ext cx="6006757" cy="385778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4C3A85-BD45-46DD-81B2-D77193514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C3102-A6AB-4260-ABED-FB2690615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352" y="1314550"/>
            <a:ext cx="8423404" cy="5409482"/>
          </a:xfrm>
        </p:spPr>
        <p:txBody>
          <a:bodyPr>
            <a:noAutofit/>
          </a:bodyPr>
          <a:lstStyle/>
          <a:p>
            <a:r>
              <a:rPr lang="bg-BG" sz="3000" dirty="0"/>
              <a:t>Софтуерен инженер, преподавател, лектор, предприемач, автор на 16 книги</a:t>
            </a:r>
          </a:p>
          <a:p>
            <a:pPr marL="0" lvl="1" indent="0" algn="ctr">
              <a:buNone/>
            </a:pPr>
            <a:r>
              <a:rPr lang="en-US" sz="3000" dirty="0">
                <a:hlinkClick r:id="rId2"/>
              </a:rPr>
              <a:t>nakov.com</a:t>
            </a:r>
            <a:r>
              <a:rPr lang="en-US" sz="3000" dirty="0"/>
              <a:t> </a:t>
            </a:r>
            <a:endParaRPr lang="bg-BG" sz="3000" dirty="0"/>
          </a:p>
          <a:p>
            <a:r>
              <a:rPr lang="bg-BG" sz="3000" dirty="0"/>
              <a:t>4 успешни ИТ образователни проекта</a:t>
            </a:r>
          </a:p>
          <a:p>
            <a:pPr lvl="1"/>
            <a:r>
              <a:rPr lang="bg-BG" sz="2800" dirty="0"/>
              <a:t>Национална академия по разработка на софтуер</a:t>
            </a:r>
            <a:r>
              <a:rPr lang="en-US" sz="2800" dirty="0"/>
              <a:t> (</a:t>
            </a:r>
            <a:r>
              <a:rPr lang="bg-BG" sz="2800" b="1" dirty="0">
                <a:solidFill>
                  <a:schemeClr val="accent4"/>
                </a:solidFill>
              </a:rPr>
              <a:t>НАРС</a:t>
            </a:r>
            <a:r>
              <a:rPr lang="en-US" sz="2800" dirty="0"/>
              <a:t>) – 2004</a:t>
            </a:r>
            <a:endParaRPr lang="bg-BG" sz="2800" dirty="0"/>
          </a:p>
          <a:p>
            <a:pPr lvl="1"/>
            <a:r>
              <a:rPr lang="bg-BG" sz="2800" dirty="0"/>
              <a:t>Софтуерна академия на </a:t>
            </a:r>
            <a:r>
              <a:rPr lang="bg-BG" sz="2800" b="1" dirty="0">
                <a:solidFill>
                  <a:schemeClr val="accent4"/>
                </a:solidFill>
              </a:rPr>
              <a:t>Телерик</a:t>
            </a:r>
            <a:r>
              <a:rPr lang="en-US" sz="2800" dirty="0"/>
              <a:t> – 2009</a:t>
            </a:r>
            <a:endParaRPr lang="bg-BG" sz="2800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bg-BG" sz="2800" b="1" dirty="0">
                <a:solidFill>
                  <a:schemeClr val="accent4"/>
                </a:solidFill>
              </a:rPr>
              <a:t>СофтУни</a:t>
            </a:r>
            <a:r>
              <a:rPr lang="en-US" sz="2800" dirty="0"/>
              <a:t> (</a:t>
            </a:r>
            <a:r>
              <a:rPr lang="bg-BG" sz="2800" dirty="0"/>
              <a:t>Софтуерен университет</a:t>
            </a:r>
            <a:r>
              <a:rPr lang="en-US" sz="2800" dirty="0"/>
              <a:t>) – 2014</a:t>
            </a:r>
            <a:endParaRPr lang="bg-BG" sz="2800" dirty="0"/>
          </a:p>
          <a:p>
            <a:pPr lvl="1"/>
            <a:r>
              <a:rPr lang="bg-BG" sz="2800" dirty="0"/>
              <a:t>ИТ гимназия</a:t>
            </a:r>
            <a:r>
              <a:rPr lang="en-US" sz="2800" dirty="0"/>
              <a:t> "</a:t>
            </a:r>
            <a:r>
              <a:rPr lang="bg-BG" sz="2800" b="1" dirty="0">
                <a:solidFill>
                  <a:schemeClr val="accent4"/>
                </a:solidFill>
              </a:rPr>
              <a:t>СофтУни БУДИТЕЛ</a:t>
            </a:r>
            <a:r>
              <a:rPr lang="en-US" sz="2800" dirty="0"/>
              <a:t>" – 2018</a:t>
            </a:r>
            <a:endParaRPr lang="bg-BG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C887C0-3E7D-4635-AD26-0D886EE5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5398" dirty="0"/>
              <a:t>Д-р Светлин Наков</a:t>
            </a:r>
            <a:endParaRPr lang="en-US" sz="5398" dirty="0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E88EC025-4DFD-431A-9C73-78C702165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959" y="4598695"/>
            <a:ext cx="2748036" cy="874750"/>
          </a:xfrm>
          <a:prstGeom prst="roundRect">
            <a:avLst>
              <a:gd name="adj" fmla="val 4573"/>
            </a:avLst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C18BF127-B920-4C5B-B12B-50EB73CA3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956" y="5612999"/>
            <a:ext cx="2748036" cy="943356"/>
          </a:xfrm>
          <a:prstGeom prst="roundRect">
            <a:avLst>
              <a:gd name="adj" fmla="val 2465"/>
            </a:avLst>
          </a:prstGeom>
        </p:spPr>
      </p:pic>
      <p:pic>
        <p:nvPicPr>
          <p:cNvPr id="2052" name="Picture 4" descr="Prompt: smile better ">
            <a:extLst>
              <a:ext uri="{FF2B5EF4-FFF2-40B4-BE49-F238E27FC236}">
                <a16:creationId xmlns:a16="http://schemas.microsoft.com/office/drawing/2014/main" id="{0C33866E-8EB3-DDA8-714F-8E57E8588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710" y="1553488"/>
            <a:ext cx="2748036" cy="2748036"/>
          </a:xfrm>
          <a:prstGeom prst="roundRect">
            <a:avLst>
              <a:gd name="adj" fmla="val 1517"/>
            </a:avLst>
          </a:prstGeom>
          <a:ln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109E6-EEE6-D8FD-11C6-8DE169981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D9C44-C709-3673-610E-2FABDD878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353" y="1196124"/>
            <a:ext cx="11808715" cy="6745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Claude.ai </a:t>
            </a:r>
            <a:r>
              <a:rPr lang="en-US" dirty="0"/>
              <a:t>(</a:t>
            </a:r>
            <a:r>
              <a:rPr lang="bg-BG" dirty="0"/>
              <a:t>Клод) е генеративен чатбот, доста силен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5C96A6-A966-88EE-D114-50F2BCF0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Claude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FF7C81-8463-E2FF-88E8-6674FEA9D57A}"/>
              </a:ext>
            </a:extLst>
          </p:cNvPr>
          <p:cNvSpPr txBox="1">
            <a:spLocks/>
          </p:cNvSpPr>
          <p:nvPr/>
        </p:nvSpPr>
        <p:spPr>
          <a:xfrm>
            <a:off x="190353" y="1916832"/>
            <a:ext cx="8640363" cy="4841045"/>
          </a:xfrm>
          <a:prstGeom prst="rect">
            <a:avLst/>
          </a:prstGeom>
        </p:spPr>
        <p:txBody>
          <a:bodyPr vert="horz" lIns="108000" tIns="36000" rIns="108000" bIns="36000" rtlCol="0">
            <a:normAutofit fontScale="92500"/>
          </a:bodyPr>
          <a:lstStyle>
            <a:lvl1pPr marL="36195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3400" b="0" i="0" kern="1200" baseline="0">
                <a:solidFill>
                  <a:schemeClr val="bg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9625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3200" b="0" i="0" kern="1200">
                <a:solidFill>
                  <a:schemeClr val="bg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5730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3000" b="0" i="0" kern="1200">
                <a:solidFill>
                  <a:schemeClr val="bg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704975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bg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15265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600" b="0" i="0" kern="1200">
                <a:solidFill>
                  <a:schemeClr val="bg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350704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924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9143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8362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hlinkClick r:id="rId2"/>
              </a:rPr>
              <a:t>https://claude.ai</a:t>
            </a:r>
            <a:endParaRPr lang="en-US" dirty="0"/>
          </a:p>
          <a:p>
            <a:pPr lvl="1"/>
            <a:r>
              <a:rPr lang="bg-BG" dirty="0"/>
              <a:t>За някои задачи е по-силен от </a:t>
            </a:r>
            <a:r>
              <a:rPr lang="en-US" dirty="0"/>
              <a:t>ChatGPT</a:t>
            </a:r>
            <a:endParaRPr lang="bg-BG" dirty="0"/>
          </a:p>
          <a:p>
            <a:pPr lvl="1"/>
            <a:r>
              <a:rPr lang="bg-BG" dirty="0"/>
              <a:t>Може да</a:t>
            </a:r>
            <a:r>
              <a:rPr lang="bg-BG" b="1" dirty="0"/>
              <a:t> </a:t>
            </a:r>
            <a:r>
              <a:rPr lang="bg-BG" b="1" dirty="0">
                <a:solidFill>
                  <a:schemeClr val="accent4"/>
                </a:solidFill>
              </a:rPr>
              <a:t>анализира документи</a:t>
            </a:r>
            <a:r>
              <a:rPr lang="bg-BG" dirty="0"/>
              <a:t>, напр. договори, оферти, закони, книги и други</a:t>
            </a:r>
          </a:p>
          <a:p>
            <a:pPr lvl="1"/>
            <a:r>
              <a:rPr lang="bg-BG" dirty="0"/>
              <a:t>Може да </a:t>
            </a:r>
            <a:r>
              <a:rPr lang="bg-BG" b="1" dirty="0">
                <a:solidFill>
                  <a:schemeClr val="accent4"/>
                </a:solidFill>
              </a:rPr>
              <a:t>рисува</a:t>
            </a:r>
            <a:r>
              <a:rPr lang="bg-BG" dirty="0"/>
              <a:t> </a:t>
            </a:r>
            <a:r>
              <a:rPr lang="bg-BG" b="1" dirty="0">
                <a:solidFill>
                  <a:schemeClr val="accent4"/>
                </a:solidFill>
              </a:rPr>
              <a:t>диаграми</a:t>
            </a:r>
            <a:r>
              <a:rPr lang="bg-BG" dirty="0"/>
              <a:t>, да </a:t>
            </a:r>
            <a:r>
              <a:rPr lang="bg-BG" b="1" dirty="0">
                <a:solidFill>
                  <a:schemeClr val="accent4"/>
                </a:solidFill>
              </a:rPr>
              <a:t>визуализира данни</a:t>
            </a:r>
            <a:endParaRPr lang="bg-BG" dirty="0"/>
          </a:p>
          <a:p>
            <a:pPr lvl="1"/>
            <a:r>
              <a:rPr lang="bg-BG" dirty="0"/>
              <a:t>Може да програмира работещи мини </a:t>
            </a:r>
            <a:r>
              <a:rPr lang="bg-BG" b="1" dirty="0">
                <a:solidFill>
                  <a:schemeClr val="accent4"/>
                </a:solidFill>
              </a:rPr>
              <a:t>бизнес приложения</a:t>
            </a:r>
            <a:r>
              <a:rPr lang="bg-BG" dirty="0"/>
              <a:t>, без да пишете код</a:t>
            </a:r>
            <a:endParaRPr lang="bg-BG" b="1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7E89E7-A7BD-B185-42DF-78D276443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201" y="2060709"/>
            <a:ext cx="3107344" cy="455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75C4-15ED-EE1B-108E-927368455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DC4B38-A6ED-905A-506E-68BE4A0C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Claude </a:t>
            </a:r>
            <a:r>
              <a:rPr lang="bg-BG" dirty="0"/>
              <a:t>за рисуване на диаграми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A65CC-A0B0-87A1-AB67-44866EA6C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1340768"/>
            <a:ext cx="11089232" cy="492541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3160E7-5E1E-805C-D307-55B1311B2844}"/>
              </a:ext>
            </a:extLst>
          </p:cNvPr>
          <p:cNvSpPr txBox="1"/>
          <p:nvPr/>
        </p:nvSpPr>
        <p:spPr>
          <a:xfrm>
            <a:off x="477788" y="6387918"/>
            <a:ext cx="740074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https://claude.site/artifacts/ad78f6c3-6852-4381-a39e-372c463fea43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61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8494A-E5F3-556F-236F-B55A1D1E6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23F5A7-730F-5B07-908C-451DA4354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Claude </a:t>
            </a:r>
            <a:r>
              <a:rPr lang="bg-BG" dirty="0"/>
              <a:t>за мини бизнес </a:t>
            </a:r>
            <a:r>
              <a:rPr lang="en-US" dirty="0"/>
              <a:t>apps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B0025-8711-A6B5-EA8A-EF0BE4072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36" y="1340768"/>
            <a:ext cx="10369152" cy="491343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2E810-404F-EF32-B393-3C382679FEBC}"/>
              </a:ext>
            </a:extLst>
          </p:cNvPr>
          <p:cNvSpPr txBox="1"/>
          <p:nvPr/>
        </p:nvSpPr>
        <p:spPr>
          <a:xfrm>
            <a:off x="837828" y="6387918"/>
            <a:ext cx="740074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https://claude.site/artifacts/8e6ddbb9-f9af-476b-a0b7-cf501db0bc79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9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D7913-A3BC-86B5-5543-AF5C6C190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529FF-A466-C1F0-FC52-8C253BD546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353" y="1196124"/>
            <a:ext cx="11562677" cy="55611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chemeClr val="accent4"/>
                </a:solidFill>
              </a:rPr>
              <a:t>Perplexity</a:t>
            </a:r>
            <a:r>
              <a:rPr lang="en-US" sz="3200" dirty="0"/>
              <a:t> e AI</a:t>
            </a:r>
            <a:r>
              <a:rPr lang="bg-BG" sz="3200" dirty="0"/>
              <a:t> </a:t>
            </a:r>
            <a:r>
              <a:rPr lang="bg-BG" sz="3200" dirty="0" err="1"/>
              <a:t>чатбот</a:t>
            </a:r>
            <a:r>
              <a:rPr lang="bg-BG" sz="3200" dirty="0"/>
              <a:t> за търсене на отговори в Интернет</a:t>
            </a:r>
          </a:p>
          <a:p>
            <a:pPr lvl="1">
              <a:lnSpc>
                <a:spcPct val="110000"/>
              </a:lnSpc>
            </a:pPr>
            <a:r>
              <a:rPr lang="bg-BG" sz="3000" dirty="0"/>
              <a:t>Може да разучава подробно дадена тема в Интернет</a:t>
            </a:r>
          </a:p>
          <a:p>
            <a:pPr lvl="1">
              <a:lnSpc>
                <a:spcPct val="110000"/>
              </a:lnSpc>
            </a:pPr>
            <a:r>
              <a:rPr lang="en-US" sz="3000" dirty="0">
                <a:hlinkClick r:id="rId2"/>
              </a:rPr>
              <a:t>https://perplexity.ai</a:t>
            </a:r>
            <a:endParaRPr lang="bg-BG" sz="3000" dirty="0"/>
          </a:p>
          <a:p>
            <a:pPr>
              <a:lnSpc>
                <a:spcPct val="110000"/>
              </a:lnSpc>
            </a:pPr>
            <a:endParaRPr lang="bg-BG" sz="3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20F3AE-46F1-4D7C-0639-CAC999232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8809F1-4FA0-54DC-CD4E-EE0598078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12" y="3384484"/>
            <a:ext cx="3865048" cy="3040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8C980D-4AA4-A331-00A3-864799FB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00" y="2724388"/>
            <a:ext cx="6428574" cy="370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3AADA-3DCE-A80B-E27D-E0DCBCBE8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275B-DEFC-CCE3-5EBC-829487D5E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FE616-6906-D118-90E7-F799FD613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bg-BG" sz="3200" dirty="0"/>
              <a:t>Анализ на </a:t>
            </a:r>
            <a:r>
              <a:rPr lang="bg-BG" sz="3200" dirty="0" err="1"/>
              <a:t>токеномика</a:t>
            </a:r>
            <a:r>
              <a:rPr lang="bg-BG" sz="3200" dirty="0"/>
              <a:t> на </a:t>
            </a:r>
            <a:r>
              <a:rPr lang="bg-BG" sz="3200" b="1" dirty="0">
                <a:solidFill>
                  <a:schemeClr val="accent4"/>
                </a:solidFill>
              </a:rPr>
              <a:t>крипто-монета</a:t>
            </a:r>
            <a:r>
              <a:rPr lang="bg-BG" sz="3200" dirty="0"/>
              <a:t>:</a:t>
            </a: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en-US" sz="2800" dirty="0">
                <a:hlinkClick r:id="rId2"/>
              </a:rPr>
              <a:t>https://perplexity.ai/search/Vvg3U2WVTNWMPTiOJaK1yA</a:t>
            </a: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ABCCE0-978E-724C-9522-565865A3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</a:t>
            </a:r>
            <a:r>
              <a:rPr lang="bg-BG" dirty="0"/>
              <a:t> за предприемачи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9DF2C-1D72-F5AF-4AD0-DB3A113FE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2767004"/>
            <a:ext cx="6912768" cy="36863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C5428-40A0-51E1-7973-CB3F897EF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276" y="2564904"/>
            <a:ext cx="7567761" cy="406152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5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DF73A-158B-BE93-8773-1E604A8E9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822953-31B1-8C04-9BDF-142CC289E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04F3B-4835-AB03-05D4-80707730B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bg-BG" sz="3200" b="1" dirty="0">
                <a:solidFill>
                  <a:schemeClr val="accent4"/>
                </a:solidFill>
              </a:rPr>
              <a:t>Пазарно проучване</a:t>
            </a:r>
            <a:r>
              <a:rPr lang="bg-BG" sz="3200" dirty="0"/>
              <a:t> за конкуренти:</a:t>
            </a:r>
          </a:p>
          <a:p>
            <a:pPr lvl="1"/>
            <a:r>
              <a:rPr lang="en-US" sz="2800" dirty="0">
                <a:hlinkClick r:id="rId2"/>
              </a:rPr>
              <a:t>https://perplexity.ai/search/ABm3wJuRQZ6qfSPHsDpKOA</a:t>
            </a:r>
            <a:endParaRPr lang="bg-BG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12E083-9B60-1C13-BC52-7BCFAA79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</a:t>
            </a:r>
            <a:r>
              <a:rPr lang="bg-BG" dirty="0"/>
              <a:t> за предприемачи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50F9D-5E8A-5590-53AF-18DD64EDC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52" y="2620954"/>
            <a:ext cx="6696744" cy="3881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28A56-7006-CE5A-878F-DEA70B53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237" y="2750448"/>
            <a:ext cx="5298578" cy="363331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7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FEB509-D199-9B74-413E-5FA87C930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79EC6-B026-1A2D-A21B-41404BAEF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Microsoft Copilot </a:t>
            </a:r>
            <a:r>
              <a:rPr lang="bg-BG" dirty="0"/>
              <a:t>е Интернет</a:t>
            </a:r>
            <a:r>
              <a:rPr lang="en-US" dirty="0"/>
              <a:t> </a:t>
            </a:r>
            <a:r>
              <a:rPr lang="bg-BG" dirty="0"/>
              <a:t>търсачка с </a:t>
            </a:r>
            <a:r>
              <a:rPr lang="en-US" dirty="0"/>
              <a:t>AI</a:t>
            </a:r>
            <a:endParaRPr lang="bg-BG" dirty="0"/>
          </a:p>
          <a:p>
            <a:pPr lvl="1"/>
            <a:r>
              <a:rPr lang="bg-BG" dirty="0"/>
              <a:t>Търси в реално време (знае новините от днес)</a:t>
            </a:r>
          </a:p>
          <a:p>
            <a:pPr lvl="1"/>
            <a:r>
              <a:rPr lang="en-US" dirty="0">
                <a:hlinkClick r:id="rId2"/>
              </a:rPr>
              <a:t>https://copilot.cloud.microsoft</a:t>
            </a:r>
            <a:endParaRPr lang="bg-BG" dirty="0"/>
          </a:p>
          <a:p>
            <a:r>
              <a:rPr lang="bg-BG" dirty="0"/>
              <a:t>Примерно запитване към </a:t>
            </a:r>
            <a:r>
              <a:rPr lang="en-US" b="1" dirty="0">
                <a:solidFill>
                  <a:schemeClr val="accent4"/>
                </a:solidFill>
              </a:rPr>
              <a:t>Copilot</a:t>
            </a:r>
            <a:r>
              <a:rPr lang="bg-BG" dirty="0"/>
              <a:t>:</a:t>
            </a:r>
            <a:endParaRPr lang="en-US" dirty="0"/>
          </a:p>
          <a:p>
            <a:endParaRPr lang="bg-BG" sz="3399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EF46C3-11F9-85A2-5643-8B6D0A11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Copilot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BF93693-29BD-A893-6562-2699BC9EA7C4}"/>
              </a:ext>
            </a:extLst>
          </p:cNvPr>
          <p:cNvSpPr/>
          <p:nvPr/>
        </p:nvSpPr>
        <p:spPr bwMode="auto">
          <a:xfrm>
            <a:off x="525770" y="3963994"/>
            <a:ext cx="11227260" cy="1049313"/>
          </a:xfrm>
          <a:prstGeom prst="roundRect">
            <a:avLst>
              <a:gd name="adj" fmla="val 4177"/>
            </a:avLst>
          </a:prstGeom>
          <a:solidFill>
            <a:srgbClr val="286C5D">
              <a:alpha val="50196"/>
            </a:srgbClr>
          </a:solidFill>
          <a:ln w="19050">
            <a:solidFill>
              <a:schemeClr val="accent6">
                <a:lumMod val="50000"/>
                <a:alpha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53" tIns="143963" rIns="179953" bIns="14396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bg-BG" sz="2400" i="1" dirty="0">
                <a:solidFill>
                  <a:schemeClr val="bg2"/>
                </a:solidFill>
              </a:rPr>
              <a:t>Прочети тази статия: </a:t>
            </a:r>
            <a:r>
              <a:rPr lang="en-US" sz="2400" i="1" dirty="0">
                <a:solidFill>
                  <a:schemeClr val="bg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https://blog.financeacademy.bg/nai-tsennite-investitsionni-saveti-nachinaeshti-investitori</a:t>
            </a:r>
            <a:r>
              <a:rPr lang="bg-BG" sz="2400" i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. </a:t>
            </a:r>
            <a:r>
              <a:rPr lang="bg-BG" sz="2400" i="1" dirty="0">
                <a:solidFill>
                  <a:schemeClr val="bg2"/>
                </a:solidFill>
              </a:rPr>
              <a:t>Разкажи ми я накратко в няколко </a:t>
            </a:r>
            <a:r>
              <a:rPr lang="en-US" sz="2400" i="1" dirty="0">
                <a:solidFill>
                  <a:schemeClr val="bg2"/>
                </a:solidFill>
              </a:rPr>
              <a:t>bullets</a:t>
            </a:r>
            <a:r>
              <a:rPr lang="bg-BG" sz="2400" i="1" dirty="0">
                <a:solidFill>
                  <a:schemeClr val="bg2"/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439503-E6D3-0B6A-7987-91D39A6CA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769" y="5223926"/>
            <a:ext cx="7987262" cy="137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8925BB-BD49-D3D2-36E6-E3A3BD291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63093-E45A-A736-8224-B223C057C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Copilot – </a:t>
            </a:r>
            <a:r>
              <a:rPr lang="bg-BG" dirty="0"/>
              <a:t>пример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1BA86C-D690-B766-AFEE-0AADB3CCC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7" y="1381408"/>
            <a:ext cx="11080750" cy="516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7CF1A-CCC0-6DC3-827D-8474FCA73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ED63F-9072-CCAB-591F-BB9699D6E9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MS Designer </a:t>
            </a:r>
            <a:r>
              <a:rPr lang="en-US" dirty="0"/>
              <a:t>– </a:t>
            </a:r>
            <a:r>
              <a:rPr lang="bg-BG" dirty="0"/>
              <a:t>безплатен </a:t>
            </a:r>
            <a:r>
              <a:rPr lang="en-US" dirty="0"/>
              <a:t>AI </a:t>
            </a:r>
            <a:r>
              <a:rPr lang="bg-BG" dirty="0"/>
              <a:t>генератор за картинки</a:t>
            </a:r>
          </a:p>
          <a:p>
            <a:pPr lvl="1"/>
            <a:r>
              <a:rPr lang="en-US" dirty="0">
                <a:hlinkClick r:id="rId3"/>
              </a:rPr>
              <a:t>https://designer.microsoft.com</a:t>
            </a:r>
            <a:endParaRPr lang="bg-BG" dirty="0"/>
          </a:p>
          <a:p>
            <a:r>
              <a:rPr lang="bg-BG" dirty="0"/>
              <a:t>Примери:</a:t>
            </a:r>
          </a:p>
          <a:p>
            <a:pPr lvl="1"/>
            <a:endParaRPr lang="bg-BG" i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C6A83A-70B5-908F-592F-76E26BDBD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MS Designer</a:t>
            </a:r>
            <a:endParaRPr lang="en-US" dirty="0"/>
          </a:p>
        </p:txBody>
      </p:sp>
      <p:sp>
        <p:nvSpPr>
          <p:cNvPr id="5" name="Rectangle: Rounded Corners 4">
            <a:hlinkClick r:id="rId4"/>
            <a:extLst>
              <a:ext uri="{FF2B5EF4-FFF2-40B4-BE49-F238E27FC236}">
                <a16:creationId xmlns:a16="http://schemas.microsoft.com/office/drawing/2014/main" id="{D08034EF-7A85-0039-89F4-C1B807BA3C17}"/>
              </a:ext>
            </a:extLst>
          </p:cNvPr>
          <p:cNvSpPr/>
          <p:nvPr/>
        </p:nvSpPr>
        <p:spPr bwMode="auto">
          <a:xfrm>
            <a:off x="695818" y="3407192"/>
            <a:ext cx="5830642" cy="1300296"/>
          </a:xfrm>
          <a:prstGeom prst="roundRect">
            <a:avLst>
              <a:gd name="adj" fmla="val 4177"/>
            </a:avLst>
          </a:prstGeom>
          <a:solidFill>
            <a:srgbClr val="286C5D">
              <a:alpha val="50196"/>
            </a:srgbClr>
          </a:solidFill>
          <a:ln w="19050">
            <a:solidFill>
              <a:schemeClr val="accent6">
                <a:lumMod val="50000"/>
                <a:alpha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53" tIns="143963" rIns="179953" bIns="14396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bg-BG" sz="3200" i="1" dirty="0">
                <a:solidFill>
                  <a:schemeClr val="bg2"/>
                </a:solidFill>
              </a:rPr>
              <a:t>маймуна учи как се правят инвестиции</a:t>
            </a:r>
          </a:p>
        </p:txBody>
      </p:sp>
      <p:sp>
        <p:nvSpPr>
          <p:cNvPr id="6" name="Rectangle: Rounded Corners 5">
            <a:hlinkClick r:id="rId5"/>
            <a:extLst>
              <a:ext uri="{FF2B5EF4-FFF2-40B4-BE49-F238E27FC236}">
                <a16:creationId xmlns:a16="http://schemas.microsoft.com/office/drawing/2014/main" id="{584E27CD-360B-EFBC-CE76-657051B8C5F6}"/>
              </a:ext>
            </a:extLst>
          </p:cNvPr>
          <p:cNvSpPr/>
          <p:nvPr/>
        </p:nvSpPr>
        <p:spPr bwMode="auto">
          <a:xfrm>
            <a:off x="695818" y="5078943"/>
            <a:ext cx="5830642" cy="798329"/>
          </a:xfrm>
          <a:prstGeom prst="roundRect">
            <a:avLst>
              <a:gd name="adj" fmla="val 4177"/>
            </a:avLst>
          </a:prstGeom>
          <a:solidFill>
            <a:srgbClr val="286C5D">
              <a:alpha val="50196"/>
            </a:srgbClr>
          </a:solidFill>
          <a:ln w="19050">
            <a:solidFill>
              <a:schemeClr val="accent6">
                <a:lumMod val="50000"/>
                <a:alpha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53" tIns="143963" rIns="179953" bIns="14396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bg-BG" sz="3200" i="1" dirty="0">
                <a:solidFill>
                  <a:schemeClr val="bg2"/>
                </a:solidFill>
              </a:rPr>
              <a:t>техник монтира климатик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D3CF5-83C8-DA43-5E79-041354149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8507" y="1989376"/>
            <a:ext cx="4334537" cy="2167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AA0BE-01F0-BF40-9917-0AE813911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507" y="4343514"/>
            <a:ext cx="4334537" cy="21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EFC22-9329-A14A-AD8A-0471C357F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50513-F498-8017-C97B-E9F1A1A87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</p:spPr>
        <p:txBody>
          <a:bodyPr/>
          <a:lstStyle/>
          <a:p>
            <a:fld id="{2BF067CD-8E6B-4360-9AA8-C5DF2A48A6D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A771BC-361D-57DC-E23A-798518898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AI </a:t>
            </a:r>
            <a:r>
              <a:rPr lang="bg-BG" b="1" dirty="0">
                <a:solidFill>
                  <a:schemeClr val="accent4"/>
                </a:solidFill>
              </a:rPr>
              <a:t>ретуширане </a:t>
            </a:r>
            <a:r>
              <a:rPr lang="bg-BG" dirty="0"/>
              <a:t>чрез маска + </a:t>
            </a:r>
            <a:r>
              <a:rPr lang="en-US" dirty="0"/>
              <a:t>prompt: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DB1FA5-52DB-6FD6-5217-3C6B520C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54" y="100750"/>
            <a:ext cx="10800601" cy="882654"/>
          </a:xfrm>
        </p:spPr>
        <p:txBody>
          <a:bodyPr>
            <a:normAutofit/>
          </a:bodyPr>
          <a:lstStyle/>
          <a:p>
            <a:r>
              <a:rPr lang="en-US" sz="4200" dirty="0"/>
              <a:t>FreePik AI Image Editor: </a:t>
            </a:r>
            <a:r>
              <a:rPr lang="bg-BG" sz="4200" dirty="0"/>
              <a:t>ретуширане</a:t>
            </a:r>
            <a:endParaRPr lang="en-US" sz="4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C1D853-AF37-D8FB-127B-06655C64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1988840"/>
            <a:ext cx="6840760" cy="44372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FE3BAB-4EBF-14E6-1BF8-8CAB0F206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88" y="1988839"/>
            <a:ext cx="4069831" cy="443724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492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F9C630-AFD4-69A2-7E4A-586E902A04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353" y="1238052"/>
            <a:ext cx="11808715" cy="5519197"/>
          </a:xfrm>
        </p:spPr>
        <p:txBody>
          <a:bodyPr>
            <a:normAutofit/>
          </a:bodyPr>
          <a:lstStyle/>
          <a:p>
            <a:r>
              <a:rPr lang="bg-BG" sz="3200" b="1" dirty="0">
                <a:solidFill>
                  <a:schemeClr val="accent4"/>
                </a:solidFill>
              </a:rPr>
              <a:t>Изкуственият интелект </a:t>
            </a:r>
            <a:r>
              <a:rPr lang="bg-BG" sz="3200" dirty="0"/>
              <a:t>(AI) навлезе в бизнеса!</a:t>
            </a:r>
          </a:p>
          <a:p>
            <a:pPr lvl="1"/>
            <a:r>
              <a:rPr lang="en-US" sz="3000" b="1" dirty="0">
                <a:solidFill>
                  <a:schemeClr val="accent4"/>
                </a:solidFill>
              </a:rPr>
              <a:t>AI </a:t>
            </a:r>
            <a:r>
              <a:rPr lang="bg-BG" sz="3000" b="1" dirty="0">
                <a:solidFill>
                  <a:schemeClr val="accent4"/>
                </a:solidFill>
              </a:rPr>
              <a:t>вдига продуктивността</a:t>
            </a:r>
            <a:r>
              <a:rPr lang="en-US" sz="3000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bg-BG" sz="3000" dirty="0"/>
              <a:t>в бизнес организациите</a:t>
            </a:r>
            <a:endParaRPr lang="en-US" sz="3000" dirty="0"/>
          </a:p>
          <a:p>
            <a:pPr lvl="1"/>
            <a:r>
              <a:rPr lang="bg-BG" sz="3000" dirty="0"/>
              <a:t>Помага да вършим повече за по-малко време</a:t>
            </a:r>
            <a:endParaRPr lang="bg-BG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021495-5D9A-B7F5-C2E4-733721F7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AI </a:t>
            </a:r>
            <a:r>
              <a:rPr lang="bg-BG" sz="4200" dirty="0"/>
              <a:t>е вече тук!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1ACBA6F-ADBF-398D-8C8E-B10014F2C8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</p:spPr>
        <p:txBody>
          <a:bodyPr/>
          <a:lstStyle/>
          <a:p>
            <a:fld id="{2BF067CD-8E6B-4360-9AA8-C5DF2A48A6D1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3633A-C3D3-7CD7-F8A9-F2E047A187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14" y="3266908"/>
            <a:ext cx="5329706" cy="2773784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B0984BB-0CAA-E149-6C5C-E371AF3E8EAB}"/>
              </a:ext>
            </a:extLst>
          </p:cNvPr>
          <p:cNvSpPr txBox="1">
            <a:spLocks/>
          </p:cNvSpPr>
          <p:nvPr/>
        </p:nvSpPr>
        <p:spPr>
          <a:xfrm>
            <a:off x="190353" y="3350099"/>
            <a:ext cx="5716886" cy="2592294"/>
          </a:xfrm>
          <a:prstGeom prst="rect">
            <a:avLst/>
          </a:prstGeom>
        </p:spPr>
        <p:txBody>
          <a:bodyPr vert="horz" lIns="108000" tIns="36000" rIns="108000" bIns="36000" rtlCol="0">
            <a:normAutofit/>
          </a:bodyPr>
          <a:lstStyle>
            <a:lvl1pPr marL="36195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400" b="0" i="0" kern="1200" baseline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9625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5730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0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704975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15265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6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350704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924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9143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8362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4"/>
                </a:solidFill>
              </a:rPr>
              <a:t>McKinsey</a:t>
            </a:r>
            <a:r>
              <a:rPr lang="bg-BG" sz="3200" dirty="0"/>
              <a:t>: 72% от бизнеса вече използва </a:t>
            </a:r>
            <a:r>
              <a:rPr lang="en-US" sz="3200" dirty="0"/>
              <a:t>AI</a:t>
            </a:r>
          </a:p>
          <a:p>
            <a:pPr lvl="1"/>
            <a:r>
              <a:rPr lang="bg-BG" sz="3000" dirty="0"/>
              <a:t>в поне една бизнес функция (към 03/2024)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1B61B4C-FA2F-D337-61F4-76B6ED524DA9}"/>
              </a:ext>
            </a:extLst>
          </p:cNvPr>
          <p:cNvSpPr txBox="1">
            <a:spLocks/>
          </p:cNvSpPr>
          <p:nvPr/>
        </p:nvSpPr>
        <p:spPr>
          <a:xfrm>
            <a:off x="405780" y="6252352"/>
            <a:ext cx="11356231" cy="417008"/>
          </a:xfrm>
          <a:prstGeom prst="rect">
            <a:avLst/>
          </a:prstGeom>
        </p:spPr>
        <p:txBody>
          <a:bodyPr vert="horz" lIns="108000" tIns="36000" rIns="108000" bIns="36000" rtlCol="0">
            <a:noAutofit/>
          </a:bodyPr>
          <a:lstStyle>
            <a:lvl1pPr marL="36195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400" b="0" i="0" kern="1200" baseline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9625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5730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0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704975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15265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6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350704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924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9143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8362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2000" dirty="0"/>
              <a:t>Източник: </a:t>
            </a:r>
            <a:r>
              <a:rPr lang="bg-BG" sz="2000" dirty="0">
                <a:hlinkClick r:id="rId3"/>
              </a:rPr>
              <a:t>https://www.mckinsey.com/capabilities/quantumblack/our-insights/the-state-of-ai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7554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D6D175-A6B4-9E58-E94B-12A919DC47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98B68-8188-2CEB-0E6A-DDE26B2F58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AI </a:t>
            </a:r>
            <a:r>
              <a:rPr lang="bg-BG" b="1" dirty="0">
                <a:solidFill>
                  <a:schemeClr val="accent4"/>
                </a:solidFill>
              </a:rPr>
              <a:t>разширяване</a:t>
            </a:r>
            <a:r>
              <a:rPr lang="bg-BG" dirty="0"/>
              <a:t> </a:t>
            </a:r>
            <a:r>
              <a:rPr lang="en-US" dirty="0"/>
              <a:t>(expand</a:t>
            </a:r>
            <a:r>
              <a:rPr lang="bg-BG" dirty="0"/>
              <a:t>) на отрязана картинка</a:t>
            </a:r>
            <a:r>
              <a:rPr lang="en-US" dirty="0"/>
              <a:t>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1C71E6-C028-7E85-A8CB-9278F8C1E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FreePik AI Image Editor: AI Expand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8B6F8-DEDE-22C7-51BB-028D6A415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9" y="1988840"/>
            <a:ext cx="7577932" cy="43680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 descr="A person and person sitting on a stone with a computer and a book&#10;&#10;Description automatically generated">
            <a:extLst>
              <a:ext uri="{FF2B5EF4-FFF2-40B4-BE49-F238E27FC236}">
                <a16:creationId xmlns:a16="http://schemas.microsoft.com/office/drawing/2014/main" id="{7358B3B8-0FC0-0939-ECC0-816E58F80C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42" y="2780040"/>
            <a:ext cx="4536504" cy="310555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8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0B575-EF04-4FF8-FE62-F9F79701B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</p:spPr>
        <p:txBody>
          <a:bodyPr/>
          <a:lstStyle/>
          <a:p>
            <a:fld id="{2BF067CD-8E6B-4360-9AA8-C5DF2A48A6D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05E34D-ABF2-5F0B-155B-86052E2D7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AI </a:t>
            </a:r>
            <a:r>
              <a:rPr lang="bg-BG" b="1" dirty="0">
                <a:solidFill>
                  <a:schemeClr val="accent4"/>
                </a:solidFill>
              </a:rPr>
              <a:t>изтриване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bg-BG" b="1" dirty="0">
                <a:solidFill>
                  <a:schemeClr val="accent4"/>
                </a:solidFill>
              </a:rPr>
              <a:t>на обект</a:t>
            </a:r>
            <a:r>
              <a:rPr lang="bg-BG" dirty="0"/>
              <a:t> </a:t>
            </a:r>
            <a:r>
              <a:rPr lang="en-US" dirty="0"/>
              <a:t>(erase</a:t>
            </a:r>
            <a:r>
              <a:rPr lang="bg-BG" dirty="0"/>
              <a:t>) </a:t>
            </a:r>
            <a:r>
              <a:rPr lang="en-US" dirty="0"/>
              <a:t>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4B3ECE-BC39-33F5-938D-602405E5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54" y="100750"/>
            <a:ext cx="10800601" cy="882654"/>
          </a:xfrm>
        </p:spPr>
        <p:txBody>
          <a:bodyPr/>
          <a:lstStyle/>
          <a:p>
            <a:r>
              <a:rPr lang="en-US" dirty="0"/>
              <a:t>FreePik AI Image Editor: AI Erase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85A48C-676E-FDFF-B5A0-CC0C8E50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1946016"/>
            <a:ext cx="7920880" cy="452688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F54A95-0508-0733-5DB4-C85326A1FD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66" y="1484784"/>
            <a:ext cx="4321584" cy="295232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1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435E62-107D-4AE2-2EB2-97468A7E0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F1FD2-CDAB-EF38-0D13-07DD232405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noProof="1">
                <a:solidFill>
                  <a:schemeClr val="accent4"/>
                </a:solidFill>
              </a:rPr>
              <a:t>Looka</a:t>
            </a:r>
            <a:r>
              <a:rPr lang="en-US" dirty="0"/>
              <a:t> –</a:t>
            </a:r>
            <a:r>
              <a:rPr lang="bg-BG" dirty="0"/>
              <a:t> </a:t>
            </a:r>
            <a:r>
              <a:rPr lang="en-US" dirty="0"/>
              <a:t>AI</a:t>
            </a:r>
            <a:r>
              <a:rPr lang="bg-BG" dirty="0"/>
              <a:t> генератор за </a:t>
            </a:r>
            <a:r>
              <a:rPr lang="bg-BG" b="1" dirty="0">
                <a:solidFill>
                  <a:schemeClr val="accent4"/>
                </a:solidFill>
              </a:rPr>
              <a:t>лого и бранд идентичност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060570-909C-105E-ECF4-3E1E04F27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Looka</a:t>
            </a:r>
            <a:r>
              <a:rPr lang="en-US" dirty="0"/>
              <a:t> – </a:t>
            </a:r>
            <a:r>
              <a:rPr lang="bg-BG" dirty="0"/>
              <a:t>генериране на лого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464C9-13C8-8E12-B38F-D5B4AF6FC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1988840"/>
            <a:ext cx="9000602" cy="4518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BFE614-5A2D-97F0-651D-604301D8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18" y="2132856"/>
            <a:ext cx="3657600" cy="33909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B1B581-3266-E267-2013-D6439DF9F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508" y="2276872"/>
            <a:ext cx="2850282" cy="406067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AD714A-06D1-2B9E-69DF-6BD2114F9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598" y="2780928"/>
            <a:ext cx="2862438" cy="361693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ED0D13-38FB-687F-9147-A986D035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252" y="2995756"/>
            <a:ext cx="6364401" cy="36787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FDD112-133C-4337-44A1-A78F3298A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7813" y="2875211"/>
            <a:ext cx="6099195" cy="378904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7CF4C1-2520-9C15-CC95-803D76F1EC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7520" y="3245627"/>
            <a:ext cx="6461373" cy="334807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226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D5C9F-027E-6A1F-FA52-5BF0C2ADD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C182D4-FD06-B591-349D-EBE73932C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5D0E2-8C53-F88F-F755-511B9D3D3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353" y="1196124"/>
            <a:ext cx="7170558" cy="5561125"/>
          </a:xfrm>
        </p:spPr>
        <p:txBody>
          <a:bodyPr>
            <a:normAutofit/>
          </a:bodyPr>
          <a:lstStyle/>
          <a:p>
            <a:r>
              <a:rPr lang="bg-BG" sz="3200" dirty="0"/>
              <a:t>За анализ на </a:t>
            </a:r>
            <a:r>
              <a:rPr lang="bg-BG" sz="3200" b="1" dirty="0">
                <a:solidFill>
                  <a:schemeClr val="accent4"/>
                </a:solidFill>
              </a:rPr>
              <a:t>научната литература</a:t>
            </a:r>
            <a:r>
              <a:rPr lang="bg-BG" sz="3200" dirty="0"/>
              <a:t> и проверка на твърдения:</a:t>
            </a:r>
            <a:endParaRPr lang="en-US" sz="3200" dirty="0"/>
          </a:p>
          <a:p>
            <a:pPr lvl="1"/>
            <a:r>
              <a:rPr lang="en-US" b="1" dirty="0" err="1">
                <a:solidFill>
                  <a:schemeClr val="accent4"/>
                </a:solidFill>
              </a:rPr>
              <a:t>SciSpace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https://typeset.io</a:t>
            </a:r>
            <a:endParaRPr lang="bg-BG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F72289-E7DB-344E-D6FE-6F69150E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SciSpace</a:t>
            </a:r>
            <a:r>
              <a:rPr lang="en-US" dirty="0"/>
              <a:t> – </a:t>
            </a:r>
            <a:r>
              <a:rPr lang="bg-BG" dirty="0"/>
              <a:t>за наука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E2D13-86D7-E2CB-ED7C-8BD69641A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724" y="170547"/>
            <a:ext cx="4535907" cy="648865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0E916E-2AAF-024B-D9DA-B9AAB2710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88" y="3679503"/>
            <a:ext cx="5252711" cy="277383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BA1D8-25B8-FE5D-3604-75353CA91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664" y="4121403"/>
            <a:ext cx="5553447" cy="25340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4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EC617A-8425-F6CF-D4B5-D40B46D12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34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97BC8-0322-0E6A-B04D-2CA85EA27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bg-BG" dirty="0"/>
              <a:t>За създаване на </a:t>
            </a:r>
            <a:r>
              <a:rPr lang="bg-BG" b="1" dirty="0">
                <a:solidFill>
                  <a:schemeClr val="accent4"/>
                </a:solidFill>
              </a:rPr>
              <a:t>видеа</a:t>
            </a:r>
            <a:r>
              <a:rPr lang="bg-BG" dirty="0"/>
              <a:t>: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chemeClr val="accent4"/>
                </a:solidFill>
              </a:rPr>
              <a:t>Runway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https://runwayml.com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b="1" dirty="0" err="1">
                <a:solidFill>
                  <a:schemeClr val="accent4"/>
                </a:solidFill>
              </a:rPr>
              <a:t>Invideo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https://invideo.io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bg-BG" dirty="0"/>
              <a:t>Говорещи </a:t>
            </a:r>
            <a:r>
              <a:rPr lang="bg-BG" b="1" dirty="0">
                <a:solidFill>
                  <a:schemeClr val="accent4"/>
                </a:solidFill>
              </a:rPr>
              <a:t>аватари</a:t>
            </a:r>
            <a:r>
              <a:rPr lang="bg-BG" dirty="0"/>
              <a:t>: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hlinkClick r:id="rId4"/>
              </a:rPr>
              <a:t>https://veed.com</a:t>
            </a:r>
            <a:r>
              <a:rPr lang="bg-BG" dirty="0"/>
              <a:t>, </a:t>
            </a:r>
            <a:r>
              <a:rPr lang="en-US" dirty="0">
                <a:hlinkClick r:id="rId5"/>
              </a:rPr>
              <a:t>https://heygen.com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bg-BG" dirty="0"/>
              <a:t>Автоматичен </a:t>
            </a:r>
            <a:r>
              <a:rPr lang="en-US" dirty="0"/>
              <a:t>AI </a:t>
            </a:r>
            <a:r>
              <a:rPr lang="bg-BG" b="1" dirty="0">
                <a:solidFill>
                  <a:schemeClr val="accent4"/>
                </a:solidFill>
              </a:rPr>
              <a:t>превод на видео</a:t>
            </a:r>
            <a:r>
              <a:rPr lang="bg-BG" dirty="0"/>
              <a:t>: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hlinkClick r:id="rId6"/>
              </a:rPr>
              <a:t>https://elevenlabs.io</a:t>
            </a:r>
            <a:endParaRPr lang="bg-BG" dirty="0"/>
          </a:p>
          <a:p>
            <a:pPr>
              <a:lnSpc>
                <a:spcPct val="110000"/>
              </a:lnSpc>
            </a:pPr>
            <a:r>
              <a:rPr lang="en-US" dirty="0"/>
              <a:t>AI </a:t>
            </a:r>
            <a:r>
              <a:rPr lang="bg-BG" dirty="0"/>
              <a:t>чатбот</a:t>
            </a:r>
            <a:r>
              <a:rPr lang="en-US" dirty="0"/>
              <a:t> </a:t>
            </a:r>
            <a:r>
              <a:rPr lang="bg-BG" dirty="0" err="1"/>
              <a:t>агрегатор</a:t>
            </a:r>
            <a:r>
              <a:rPr lang="bg-BG" dirty="0"/>
              <a:t> за различни области</a:t>
            </a:r>
            <a:r>
              <a:rPr lang="en-US" dirty="0"/>
              <a:t>: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chemeClr val="accent4"/>
                </a:solidFill>
              </a:rPr>
              <a:t>Poe</a:t>
            </a:r>
            <a:r>
              <a:rPr lang="en-US" dirty="0"/>
              <a:t> – </a:t>
            </a:r>
            <a:r>
              <a:rPr lang="en-US" dirty="0">
                <a:hlinkClick r:id="rId7"/>
              </a:rPr>
              <a:t>https://poe.com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ED15AC-DA94-465A-34E4-8218CA0C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Още </a:t>
            </a:r>
            <a:r>
              <a:rPr lang="en-US" dirty="0"/>
              <a:t>AI </a:t>
            </a:r>
            <a:r>
              <a:rPr lang="bg-BG" dirty="0"/>
              <a:t>инструменти</a:t>
            </a:r>
            <a:r>
              <a:rPr lang="en-US" dirty="0"/>
              <a:t> </a:t>
            </a:r>
            <a:r>
              <a:rPr lang="bg-BG" dirty="0"/>
              <a:t>за бизнеса</a:t>
            </a:r>
            <a:endParaRPr lang="en-US" dirty="0"/>
          </a:p>
        </p:txBody>
      </p:sp>
      <p:pic>
        <p:nvPicPr>
          <p:cNvPr id="1026" name="Picture 2" descr="AI tools">
            <a:extLst>
              <a:ext uri="{FF2B5EF4-FFF2-40B4-BE49-F238E27FC236}">
                <a16:creationId xmlns:a16="http://schemas.microsoft.com/office/drawing/2014/main" id="{B2E54F2E-DA74-404C-C2CA-CF9002A5D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b="8915"/>
          <a:stretch/>
        </p:blipFill>
        <p:spPr bwMode="auto">
          <a:xfrm>
            <a:off x="8136794" y="1484785"/>
            <a:ext cx="3473289" cy="309634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C21E2-8D38-4ABE-2B0F-854F8CE70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3B5D74-3251-794F-59D0-B9317E46CF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949" y="1622475"/>
            <a:ext cx="10958928" cy="731785"/>
          </a:xfrm>
        </p:spPr>
        <p:txBody>
          <a:bodyPr/>
          <a:lstStyle/>
          <a:p>
            <a:r>
              <a:rPr lang="bg-BG" dirty="0"/>
              <a:t>Как да внедрим </a:t>
            </a:r>
            <a:r>
              <a:rPr lang="en-US" dirty="0"/>
              <a:t>AI</a:t>
            </a:r>
            <a:r>
              <a:rPr lang="bg-BG" dirty="0"/>
              <a:t> в бизнес организация?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187BD0-3741-F5C4-B6B1-6415CE0D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49" y="692696"/>
            <a:ext cx="10958928" cy="780383"/>
          </a:xfrm>
        </p:spPr>
        <p:txBody>
          <a:bodyPr/>
          <a:lstStyle/>
          <a:p>
            <a:r>
              <a:rPr lang="bg-BG" dirty="0"/>
              <a:t>Внедряване на </a:t>
            </a:r>
            <a:r>
              <a:rPr lang="en-US" dirty="0"/>
              <a:t>AI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0E39B-84F2-9164-7FC0-576B20BB2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</p:spPr>
        <p:txBody>
          <a:bodyPr/>
          <a:lstStyle/>
          <a:p>
            <a:fld id="{2BF067CD-8E6B-4360-9AA8-C5DF2A48A6D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DA1BB96-FF44-D074-FB9B-74FE72CA38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0634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F21F1-5E97-7D24-0AE8-630C91151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36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68A6D-82D0-C04D-0830-4E24268CA8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bg-BG" sz="3200" dirty="0"/>
              <a:t>Типични </a:t>
            </a:r>
            <a:r>
              <a:rPr lang="bg-BG" sz="3200" b="1" dirty="0">
                <a:solidFill>
                  <a:schemeClr val="accent4"/>
                </a:solidFill>
              </a:rPr>
              <a:t>етапи</a:t>
            </a:r>
            <a:r>
              <a:rPr lang="bg-BG" sz="3200" dirty="0"/>
              <a:t> на внедряване на AI в бизнеса:</a:t>
            </a:r>
          </a:p>
          <a:p>
            <a:pPr marL="962025" lvl="1" indent="-514350">
              <a:buFont typeface="+mj-lt"/>
              <a:buAutoNum type="arabicPeriod"/>
            </a:pPr>
            <a:r>
              <a:rPr lang="bg-BG" sz="3000" dirty="0"/>
              <a:t>Съобщение от мениджмънта: "</a:t>
            </a:r>
            <a:r>
              <a:rPr lang="bg-BG" sz="3000" b="1" i="1" dirty="0">
                <a:solidFill>
                  <a:schemeClr val="accent4"/>
                </a:solidFill>
              </a:rPr>
              <a:t>Използвайте AI, подкрепяме ви!</a:t>
            </a:r>
            <a:r>
              <a:rPr lang="bg-BG" sz="3000" dirty="0"/>
              <a:t>"</a:t>
            </a:r>
          </a:p>
          <a:p>
            <a:pPr lvl="2"/>
            <a:r>
              <a:rPr lang="bg-BG" sz="2800" dirty="0"/>
              <a:t>Осигурете </a:t>
            </a:r>
            <a:r>
              <a:rPr lang="bg-BG" sz="2800" b="1" dirty="0">
                <a:solidFill>
                  <a:schemeClr val="accent4"/>
                </a:solidFill>
              </a:rPr>
              <a:t>абонамент</a:t>
            </a:r>
            <a:r>
              <a:rPr lang="bg-BG" sz="2800" dirty="0"/>
              <a:t> за AI инструменти + установете </a:t>
            </a:r>
            <a:r>
              <a:rPr lang="bg-BG" sz="2800" b="1" dirty="0">
                <a:solidFill>
                  <a:schemeClr val="accent4"/>
                </a:solidFill>
              </a:rPr>
              <a:t>правила</a:t>
            </a:r>
          </a:p>
          <a:p>
            <a:pPr marL="962025" lvl="1" indent="-514350">
              <a:buFont typeface="+mj-lt"/>
              <a:buAutoNum type="arabicPeriod"/>
            </a:pPr>
            <a:r>
              <a:rPr lang="bg-BG" sz="3000" b="1" dirty="0">
                <a:solidFill>
                  <a:schemeClr val="accent4"/>
                </a:solidFill>
              </a:rPr>
              <a:t>Обучения на служители</a:t>
            </a:r>
            <a:r>
              <a:rPr lang="bg-BG" sz="3000" dirty="0"/>
              <a:t>: въведение в AI за всички</a:t>
            </a:r>
          </a:p>
          <a:p>
            <a:pPr marL="962025" lvl="1" indent="-514350">
              <a:spcBef>
                <a:spcPts val="1200"/>
              </a:spcBef>
              <a:buFont typeface="+mj-lt"/>
              <a:buAutoNum type="arabicPeriod"/>
            </a:pPr>
            <a:r>
              <a:rPr lang="bg-BG" sz="3000" b="1" dirty="0">
                <a:solidFill>
                  <a:schemeClr val="accent4"/>
                </a:solidFill>
              </a:rPr>
              <a:t>Вътрешен анализ </a:t>
            </a:r>
            <a:r>
              <a:rPr lang="bg-BG" sz="3000" dirty="0"/>
              <a:t>относно прилагането на AI във всеки отдел:</a:t>
            </a:r>
          </a:p>
          <a:p>
            <a:pPr lvl="2"/>
            <a:r>
              <a:rPr lang="bg-BG" sz="2800" dirty="0"/>
              <a:t>Къде и как можем да приложим AI инструменти днес?</a:t>
            </a:r>
          </a:p>
          <a:p>
            <a:pPr marL="962025" lvl="1" indent="-514350">
              <a:spcBef>
                <a:spcPts val="1200"/>
              </a:spcBef>
              <a:buFont typeface="+mj-lt"/>
              <a:buAutoNum type="arabicPeriod"/>
            </a:pPr>
            <a:r>
              <a:rPr lang="bg-BG" sz="3000" b="1" dirty="0">
                <a:solidFill>
                  <a:schemeClr val="accent4"/>
                </a:solidFill>
              </a:rPr>
              <a:t>Проекти за AI автоматизация </a:t>
            </a:r>
            <a:r>
              <a:rPr lang="bg-BG" sz="3000" dirty="0"/>
              <a:t>в дългосрочен план</a:t>
            </a:r>
          </a:p>
          <a:p>
            <a:pPr lvl="2"/>
            <a:r>
              <a:rPr lang="bg-BG" dirty="0"/>
              <a:t>Софтуерна интеграция на </a:t>
            </a:r>
            <a:r>
              <a:rPr lang="bg-BG" b="1" dirty="0">
                <a:solidFill>
                  <a:schemeClr val="accent4"/>
                </a:solidFill>
              </a:rPr>
              <a:t>външни AI услуги </a:t>
            </a:r>
            <a:r>
              <a:rPr lang="bg-BG" dirty="0"/>
              <a:t>(</a:t>
            </a:r>
            <a:r>
              <a:rPr lang="bg-BG" dirty="0" err="1"/>
              <a:t>APIs</a:t>
            </a:r>
            <a:r>
              <a:rPr lang="bg-BG" dirty="0"/>
              <a:t>)</a:t>
            </a:r>
          </a:p>
          <a:p>
            <a:pPr lvl="2"/>
            <a:r>
              <a:rPr lang="bg-BG" dirty="0"/>
              <a:t>Събирайте данни и обучавайте </a:t>
            </a:r>
            <a:r>
              <a:rPr lang="bg-BG" b="1" dirty="0">
                <a:solidFill>
                  <a:schemeClr val="accent4"/>
                </a:solidFill>
              </a:rPr>
              <a:t>собствени AI модели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273E56-71EE-CA92-BC21-21A890F91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800" dirty="0"/>
              <a:t>Внедряване на AI в бизнеса – моят опит</a:t>
            </a:r>
          </a:p>
        </p:txBody>
      </p:sp>
    </p:spTree>
    <p:extLst>
      <p:ext uri="{BB962C8B-B14F-4D97-AF65-F5344CB8AC3E}">
        <p14:creationId xmlns:p14="http://schemas.microsoft.com/office/powerpoint/2010/main" val="38299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9BA1C0-E752-7F1D-F16E-DE9FC1A5E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37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92679-198A-3C59-8B6F-7D7D0988EE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353" y="1844824"/>
            <a:ext cx="8496347" cy="42301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bg-BG" dirty="0"/>
              <a:t>Бъди лидер, </a:t>
            </a:r>
            <a:r>
              <a:rPr lang="bg-BG" b="1" dirty="0">
                <a:solidFill>
                  <a:schemeClr val="accent4"/>
                </a:solidFill>
              </a:rPr>
              <a:t>приложи AI </a:t>
            </a:r>
            <a:r>
              <a:rPr lang="bg-BG" dirty="0"/>
              <a:t>за укрепване на твоя бизнес!</a:t>
            </a:r>
          </a:p>
          <a:p>
            <a:pPr lvl="1">
              <a:lnSpc>
                <a:spcPct val="110000"/>
              </a:lnSpc>
            </a:pPr>
            <a:r>
              <a:rPr lang="bg-BG" dirty="0"/>
              <a:t>Бизнесите, които внедряват AI, стават </a:t>
            </a:r>
            <a:r>
              <a:rPr lang="bg-BG" b="1" dirty="0">
                <a:solidFill>
                  <a:schemeClr val="accent4"/>
                </a:solidFill>
              </a:rPr>
              <a:t>по-ефективни</a:t>
            </a:r>
            <a:r>
              <a:rPr lang="bg-BG" dirty="0"/>
              <a:t> и </a:t>
            </a:r>
            <a:r>
              <a:rPr lang="bg-BG" b="1" dirty="0">
                <a:solidFill>
                  <a:schemeClr val="accent4"/>
                </a:solidFill>
              </a:rPr>
              <a:t>по-конкурентни</a:t>
            </a:r>
          </a:p>
          <a:p>
            <a:pPr lvl="1">
              <a:lnSpc>
                <a:spcPct val="110000"/>
              </a:lnSpc>
            </a:pPr>
            <a:r>
              <a:rPr lang="bg-BG" dirty="0"/>
              <a:t>Останалите рискуват да изпаднат от пазара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9CBBD9-C986-5BCC-1B9C-1E0CF3DA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Бъди лидер, внедри </a:t>
            </a:r>
            <a:r>
              <a:rPr lang="en-US" dirty="0"/>
              <a:t>AI!</a:t>
            </a:r>
            <a:endParaRPr lang="bg-B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904E6C-E44D-7211-BA92-4BAF5AB6D2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364" y="1367810"/>
            <a:ext cx="2936680" cy="513919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56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BFD7622-3AFC-AA88-0A1C-7C02A0CA513C}"/>
              </a:ext>
            </a:extLst>
          </p:cNvPr>
          <p:cNvSpPr>
            <a:spLocks noGrp="1"/>
          </p:cNvSpPr>
          <p:nvPr>
            <p:ph type="subTitle" sz="quarter" idx="11"/>
          </p:nvPr>
        </p:nvSpPr>
        <p:spPr>
          <a:xfrm>
            <a:off x="4654252" y="2348881"/>
            <a:ext cx="7091062" cy="1976879"/>
          </a:xfrm>
        </p:spPr>
        <p:txBody>
          <a:bodyPr/>
          <a:lstStyle/>
          <a:p>
            <a:r>
              <a:rPr lang="bg-BG" sz="4000" dirty="0"/>
              <a:t>Цялостна програма за прилагане на AI в ежедневието и бизнеса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1A3348-8BF8-3FCB-95DF-E0774AE19509}"/>
              </a:ext>
            </a:extLst>
          </p:cNvPr>
          <p:cNvSpPr>
            <a:spLocks noGrp="1"/>
          </p:cNvSpPr>
          <p:nvPr>
            <p:ph type="title" sz="quarter" idx="10"/>
          </p:nvPr>
        </p:nvSpPr>
        <p:spPr>
          <a:xfrm>
            <a:off x="4582244" y="693173"/>
            <a:ext cx="7091062" cy="1295667"/>
          </a:xfrm>
        </p:spPr>
        <p:txBody>
          <a:bodyPr/>
          <a:lstStyle/>
          <a:p>
            <a:r>
              <a:rPr lang="en-US" sz="8000" dirty="0"/>
              <a:t>SoftUni AI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998FAD0-BFE4-17CD-037E-6A3E38B25DAF}"/>
              </a:ext>
            </a:extLst>
          </p:cNvPr>
          <p:cNvSpPr txBox="1">
            <a:spLocks/>
          </p:cNvSpPr>
          <p:nvPr/>
        </p:nvSpPr>
        <p:spPr>
          <a:xfrm>
            <a:off x="333774" y="5746756"/>
            <a:ext cx="11521278" cy="859155"/>
          </a:xfrm>
          <a:prstGeom prst="rect">
            <a:avLst/>
          </a:prstGeom>
        </p:spPr>
        <p:txBody>
          <a:bodyPr vert="horz" lIns="108000" tIns="36000" rIns="108000" bIns="36000" rtlCol="0" anchor="ctr" anchorCtr="0">
            <a:noAutofit/>
          </a:bodyPr>
          <a:lstStyle>
            <a:lvl1pPr algn="ctr" defTabSz="1218438" rtl="0" eaLnBrk="1" hangingPunct="1">
              <a:lnSpc>
                <a:spcPct val="105000"/>
              </a:lnSpc>
              <a:spcBef>
                <a:spcPct val="0"/>
              </a:spcBef>
              <a:buNone/>
              <a:defRPr lang="en-US" sz="5396" b="1" i="0" kern="1200" baseline="0">
                <a:solidFill>
                  <a:schemeClr val="bg2"/>
                </a:solidFill>
                <a:latin typeface="Montserrat Bold"/>
                <a:ea typeface="+mn-ea"/>
                <a:cs typeface="Arial" pitchFamily="34" charset="0"/>
              </a:defRPr>
            </a:lvl1pPr>
          </a:lstStyle>
          <a:p>
            <a:r>
              <a:rPr lang="en-US" sz="5400" dirty="0">
                <a:solidFill>
                  <a:schemeClr val="bg1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https://ai.softuni.bg</a:t>
            </a:r>
            <a:endParaRPr lang="en-US" sz="5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4C2C1EF0-496A-8D8D-6BB3-8E8FF41B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542" y="980728"/>
            <a:ext cx="3796678" cy="37966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80177D84-6B5A-ADF0-2412-2163932FC10B}"/>
              </a:ext>
            </a:extLst>
          </p:cNvPr>
          <p:cNvSpPr txBox="1">
            <a:spLocks/>
          </p:cNvSpPr>
          <p:nvPr/>
        </p:nvSpPr>
        <p:spPr>
          <a:xfrm>
            <a:off x="785461" y="5046063"/>
            <a:ext cx="10473889" cy="623047"/>
          </a:xfrm>
          <a:prstGeom prst="rect">
            <a:avLst/>
          </a:prstGeom>
        </p:spPr>
        <p:txBody>
          <a:bodyPr vert="horz" wrap="square" lIns="108000" tIns="36000" rIns="108000" bIns="36000" rtlCol="0" anchor="ctr">
            <a:spAutoFit/>
          </a:bodyPr>
          <a:lstStyle>
            <a:lvl1pPr marL="0" indent="0" algn="ctr" defTabSz="1218438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b="0" i="0" kern="1200" baseline="0" noProof="0" dirty="0">
                <a:solidFill>
                  <a:schemeClr val="bg2"/>
                </a:solidFill>
                <a:latin typeface="Montserrat Medium" panose="00000600000000000000" pitchFamily="50" charset="-52"/>
                <a:ea typeface="Roboto" panose="02000000000000000000" pitchFamily="2" charset="0"/>
                <a:cs typeface="Arial" pitchFamily="34" charset="0"/>
              </a:defRPr>
            </a:lvl1pPr>
            <a:lvl2pPr marL="809625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5730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600" b="0" i="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704975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bg2"/>
                </a:solidFill>
                <a:latin typeface="Roboto" panose="02000000000000000000" pitchFamily="2" charset="0"/>
                <a:ea typeface="+mn-ea"/>
                <a:cs typeface="+mn-cs"/>
              </a:defRPr>
            </a:lvl4pPr>
            <a:lvl5pPr marL="2152650" indent="-361950" algn="l" defTabSz="1218438" rtl="0" eaLnBrk="1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200" b="0" i="0" kern="1200">
                <a:solidFill>
                  <a:schemeClr val="bg2"/>
                </a:solidFill>
                <a:latin typeface="Roboto" panose="02000000000000000000" pitchFamily="2" charset="0"/>
                <a:ea typeface="+mn-ea"/>
                <a:cs typeface="+mn-cs"/>
              </a:defRPr>
            </a:lvl5pPr>
            <a:lvl6pPr marL="3350704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9924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9143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8362" indent="-304610" algn="l" defTabSz="1218438" rtl="0" eaLnBrk="1" hangingPunct="1">
              <a:spcBef>
                <a:spcPct val="20000"/>
              </a:spcBef>
              <a:buFont typeface="Arial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dirty="0"/>
              <a:t>Запишете се в </a:t>
            </a:r>
            <a:r>
              <a:rPr lang="en-US" dirty="0"/>
              <a:t>"</a:t>
            </a:r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Montserrat SemiBold" panose="00000700000000000000" pitchFamily="2" charset="0"/>
              </a:rPr>
              <a:t>AI Basics</a:t>
            </a:r>
            <a:r>
              <a:rPr lang="en-US" dirty="0"/>
              <a:t>" </a:t>
            </a:r>
            <a:r>
              <a:rPr lang="bg-BG" dirty="0"/>
              <a:t>курса сега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9470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E7A2F7-B9DB-D0E6-8617-8EF51FBEA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Въпроси?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58FB3-F459-87C7-239B-0799238BC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9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6C5F54-31EC-BE00-388D-83C8CF8B8A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949" y="1622475"/>
            <a:ext cx="10958928" cy="731785"/>
          </a:xfrm>
        </p:spPr>
        <p:txBody>
          <a:bodyPr/>
          <a:lstStyle/>
          <a:p>
            <a:r>
              <a:rPr lang="bg-BG" dirty="0"/>
              <a:t>Да започнем с няколко примера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C26B8C-BE71-40DE-7BF8-5B73FE9C1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49" y="692696"/>
            <a:ext cx="10958928" cy="780383"/>
          </a:xfrm>
        </p:spPr>
        <p:txBody>
          <a:bodyPr/>
          <a:lstStyle/>
          <a:p>
            <a:r>
              <a:rPr lang="en-US" dirty="0"/>
              <a:t>AI </a:t>
            </a:r>
            <a:r>
              <a:rPr lang="bg-BG" dirty="0"/>
              <a:t>инструменти в бизнеса</a:t>
            </a:r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A768239-B54E-FEB5-260E-395007D69D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125" y="2780928"/>
            <a:ext cx="6786574" cy="3384376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9996EC-82E0-5626-533A-777680D2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53030" y="6507000"/>
            <a:ext cx="367414" cy="297000"/>
          </a:xfrm>
        </p:spPr>
        <p:txBody>
          <a:bodyPr/>
          <a:lstStyle/>
          <a:p>
            <a:fld id="{2BF067CD-8E6B-4360-9AA8-C5DF2A48A6D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4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31545E-B098-4E6B-4AC5-6287F4CB2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62C26B-9F9D-9A67-ADC5-FCE52C17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/>
              <a:t>AI </a:t>
            </a:r>
            <a:r>
              <a:rPr lang="bg-BG" sz="3500" dirty="0"/>
              <a:t>в ежедневието</a:t>
            </a:r>
            <a:r>
              <a:rPr lang="en-US" sz="3500" dirty="0"/>
              <a:t>: </a:t>
            </a:r>
            <a:r>
              <a:rPr lang="bg-BG" sz="3500" dirty="0"/>
              <a:t>сравнение на продукти</a:t>
            </a:r>
            <a:endParaRPr lang="en-US" sz="3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7E284-859E-0B6A-34B3-785854E39D07}"/>
              </a:ext>
            </a:extLst>
          </p:cNvPr>
          <p:cNvSpPr txBox="1"/>
          <p:nvPr/>
        </p:nvSpPr>
        <p:spPr>
          <a:xfrm>
            <a:off x="445315" y="1337251"/>
            <a:ext cx="4588805" cy="41692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399" b="1" dirty="0">
                <a:solidFill>
                  <a:schemeClr val="bg2"/>
                </a:solidFill>
                <a:latin typeface="Söhne"/>
              </a:rPr>
              <a:t>Compare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 in a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table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 these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air conditioners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  1)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Daikin FTXC35C/RXC35C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  2)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Tesla TT34TP21-1232IAW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Tell me about their major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tech specs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, energy efficiency, etc.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Find and compare the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prices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 for Bulgaria.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Find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reviews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 and estimate the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reputation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 of both products.</a:t>
            </a:r>
            <a:endParaRPr lang="en-US" sz="2399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A7DD5-95D5-7026-BE24-C0266640F2B6}"/>
              </a:ext>
            </a:extLst>
          </p:cNvPr>
          <p:cNvSpPr txBox="1"/>
          <p:nvPr/>
        </p:nvSpPr>
        <p:spPr>
          <a:xfrm>
            <a:off x="445316" y="5906542"/>
            <a:ext cx="4588805" cy="70770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999">
                <a:hlinkClick r:id="rId2"/>
              </a:rPr>
              <a:t>https://chat.openai.com/share/78dc132f-9034-4da1-9073-df199b25cba8</a:t>
            </a:r>
            <a:endParaRPr lang="en-US" sz="1999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8B769-EF0D-8863-B343-D3B4F3D408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11" y="1337251"/>
            <a:ext cx="6295464" cy="527699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902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31545E-B098-4E6B-4AC5-6287F4CB2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62C26B-9F9D-9A67-ADC5-FCE52C17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AI </a:t>
            </a:r>
            <a:r>
              <a:rPr lang="bg-BG" sz="4200" dirty="0"/>
              <a:t>в бизнеса</a:t>
            </a:r>
            <a:r>
              <a:rPr lang="en-US" sz="4200" dirty="0"/>
              <a:t>: </a:t>
            </a:r>
            <a:r>
              <a:rPr lang="bg-BG" sz="4200" dirty="0"/>
              <a:t>договор за наем</a:t>
            </a:r>
            <a:endParaRPr lang="en-US" sz="4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7E284-859E-0B6A-34B3-785854E39D07}"/>
              </a:ext>
            </a:extLst>
          </p:cNvPr>
          <p:cNvSpPr txBox="1"/>
          <p:nvPr/>
        </p:nvSpPr>
        <p:spPr>
          <a:xfrm>
            <a:off x="335911" y="1337251"/>
            <a:ext cx="4880135" cy="386159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999" dirty="0">
                <a:solidFill>
                  <a:schemeClr val="bg2"/>
                </a:solidFill>
                <a:latin typeface="Söhne"/>
              </a:rPr>
              <a:t>Write a </a:t>
            </a:r>
            <a:r>
              <a:rPr lang="en-US" sz="1999" b="1" dirty="0">
                <a:solidFill>
                  <a:schemeClr val="bg2"/>
                </a:solidFill>
                <a:latin typeface="Söhne"/>
              </a:rPr>
              <a:t>rental contract </a:t>
            </a:r>
            <a:r>
              <a:rPr lang="en-US" sz="1999" dirty="0">
                <a:solidFill>
                  <a:schemeClr val="bg2"/>
                </a:solidFill>
                <a:latin typeface="Söhne"/>
              </a:rPr>
              <a:t>for renting out a two-room apartment for </a:t>
            </a:r>
            <a:r>
              <a:rPr lang="en-US" sz="1999" b="1" dirty="0">
                <a:solidFill>
                  <a:schemeClr val="bg2"/>
                </a:solidFill>
                <a:latin typeface="Söhne"/>
              </a:rPr>
              <a:t>1200 USD per month</a:t>
            </a:r>
            <a:r>
              <a:rPr lang="en-US" sz="1999" dirty="0">
                <a:solidFill>
                  <a:schemeClr val="bg2"/>
                </a:solidFill>
                <a:latin typeface="Söhne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999" dirty="0">
                <a:solidFill>
                  <a:schemeClr val="bg2"/>
                </a:solidFill>
                <a:latin typeface="Söhne"/>
              </a:rPr>
              <a:t>The apartment consists of a kitchen with a living room, a bedroom, and a bathroom with a toilet, 63 sqm.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999" b="1" dirty="0">
                <a:solidFill>
                  <a:schemeClr val="bg2"/>
                </a:solidFill>
                <a:latin typeface="Söhne"/>
              </a:rPr>
              <a:t>Location</a:t>
            </a:r>
            <a:r>
              <a:rPr lang="en-US" sz="1999" dirty="0">
                <a:solidFill>
                  <a:schemeClr val="bg2"/>
                </a:solidFill>
                <a:latin typeface="Söhne"/>
              </a:rPr>
              <a:t>: Sofia, 17 Imaginary Street, fl. 2, apt. 33.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999" b="1" dirty="0">
                <a:solidFill>
                  <a:schemeClr val="bg2"/>
                </a:solidFill>
                <a:latin typeface="Söhne"/>
              </a:rPr>
              <a:t>Owner</a:t>
            </a:r>
            <a:r>
              <a:rPr lang="en-US" sz="1999" dirty="0">
                <a:solidFill>
                  <a:schemeClr val="bg2"/>
                </a:solidFill>
                <a:latin typeface="Söhne"/>
              </a:rPr>
              <a:t>: Ivan Imaginary.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999" b="1" dirty="0">
                <a:solidFill>
                  <a:schemeClr val="bg2"/>
                </a:solidFill>
                <a:latin typeface="Söhne"/>
              </a:rPr>
              <a:t>Tenant</a:t>
            </a:r>
            <a:r>
              <a:rPr lang="en-US" sz="1999" dirty="0">
                <a:solidFill>
                  <a:schemeClr val="bg2"/>
                </a:solidFill>
                <a:latin typeface="Söhne"/>
              </a:rPr>
              <a:t>: Homeless </a:t>
            </a:r>
            <a:r>
              <a:rPr lang="en-US" sz="1999" dirty="0" err="1">
                <a:solidFill>
                  <a:schemeClr val="bg2"/>
                </a:solidFill>
                <a:latin typeface="Söhne"/>
              </a:rPr>
              <a:t>Rentman</a:t>
            </a:r>
            <a:endParaRPr lang="en-US" sz="1999" dirty="0">
              <a:solidFill>
                <a:schemeClr val="bg2"/>
              </a:solidFill>
              <a:latin typeface="Söhne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999" dirty="0">
                <a:solidFill>
                  <a:schemeClr val="bg2"/>
                </a:solidFill>
                <a:latin typeface="Söhne"/>
              </a:rPr>
              <a:t>There should be one month's </a:t>
            </a:r>
            <a:r>
              <a:rPr lang="en-US" sz="1999" b="1" dirty="0">
                <a:solidFill>
                  <a:schemeClr val="bg2"/>
                </a:solidFill>
                <a:latin typeface="Söhne"/>
              </a:rPr>
              <a:t>rent deposit</a:t>
            </a:r>
            <a:r>
              <a:rPr lang="en-US" sz="1999" dirty="0">
                <a:solidFill>
                  <a:schemeClr val="bg2"/>
                </a:solidFill>
                <a:latin typeface="Söhne"/>
              </a:rPr>
              <a:t>, which is returned at the end.</a:t>
            </a:r>
            <a:endParaRPr lang="en-US" sz="1999" dirty="0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283333-8FF5-F8B1-01BB-DCB5213AD9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99" y="1337251"/>
            <a:ext cx="6366937" cy="527699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EA7DD5-95D5-7026-BE24-C0266640F2B6}"/>
              </a:ext>
            </a:extLst>
          </p:cNvPr>
          <p:cNvSpPr txBox="1"/>
          <p:nvPr/>
        </p:nvSpPr>
        <p:spPr>
          <a:xfrm>
            <a:off x="335912" y="5906542"/>
            <a:ext cx="4880135" cy="73847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99" dirty="0">
                <a:hlinkClick r:id="rId3"/>
              </a:rPr>
              <a:t>https://chat.openai.com/share/59e5f1ca-2edf-4531-bba2-7bb4c97d9d6b</a:t>
            </a:r>
            <a:endParaRPr lang="en-US" sz="209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E7C43-821C-A9E2-77E8-22DC21837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730" y="1709250"/>
            <a:ext cx="6132147" cy="468743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B9B4BC-8112-F9B0-A0E0-B14C6CB5BB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08" y="1491689"/>
            <a:ext cx="5398504" cy="501451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37ABB8-F86B-C085-8CEC-E421BEAC5A35}"/>
              </a:ext>
            </a:extLst>
          </p:cNvPr>
          <p:cNvSpPr txBox="1"/>
          <p:nvPr/>
        </p:nvSpPr>
        <p:spPr>
          <a:xfrm>
            <a:off x="335911" y="5368385"/>
            <a:ext cx="4880135" cy="40000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999" b="1" dirty="0">
                <a:solidFill>
                  <a:schemeClr val="bg2"/>
                </a:solidFill>
                <a:latin typeface="Söhne"/>
              </a:rPr>
              <a:t>Export</a:t>
            </a:r>
            <a:r>
              <a:rPr lang="en-US" sz="1999" dirty="0">
                <a:solidFill>
                  <a:schemeClr val="bg2"/>
                </a:solidFill>
                <a:latin typeface="Söhne"/>
              </a:rPr>
              <a:t> to </a:t>
            </a:r>
            <a:r>
              <a:rPr lang="en-US" sz="1999" b="1" dirty="0">
                <a:solidFill>
                  <a:schemeClr val="bg2"/>
                </a:solidFill>
                <a:latin typeface="Söhne"/>
              </a:rPr>
              <a:t>MS Word</a:t>
            </a:r>
            <a:endParaRPr lang="en-US" sz="1999" b="1" dirty="0">
              <a:solidFill>
                <a:schemeClr val="bg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EAAC58-2237-7DE6-BC7E-7B5F48A86E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36" y="2882563"/>
            <a:ext cx="5686558" cy="380341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1C65CA-D5A3-B784-22CC-CF034DF55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05" y="2710401"/>
            <a:ext cx="4880135" cy="368628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5AEFD5-5036-45CA-6A88-25E6FE9CBF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2" y="1940048"/>
            <a:ext cx="5707957" cy="374445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1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B3548C-C561-11D0-D371-47C3B50ED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749969" y="6506198"/>
            <a:ext cx="367318" cy="296923"/>
          </a:xfrm>
        </p:spPr>
        <p:txBody>
          <a:bodyPr/>
          <a:lstStyle/>
          <a:p>
            <a:fld id="{2BF067CD-8E6B-4360-9AA8-C5DF2A48A6D1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BAED85-DD2F-A36F-6FA1-D3B782DCC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351" y="1196707"/>
            <a:ext cx="4941627" cy="5527326"/>
          </a:xfrm>
        </p:spPr>
        <p:txBody>
          <a:bodyPr/>
          <a:lstStyle/>
          <a:p>
            <a:r>
              <a:rPr lang="bg-BG" dirty="0"/>
              <a:t>Магическата фраза </a:t>
            </a:r>
            <a:r>
              <a:rPr lang="en-US" dirty="0"/>
              <a:t>"</a:t>
            </a:r>
            <a:r>
              <a:rPr lang="bg-BG" b="1" dirty="0">
                <a:solidFill>
                  <a:schemeClr val="accent5"/>
                </a:solidFill>
                <a:highlight>
                  <a:srgbClr val="FFFF00"/>
                </a:highlight>
              </a:rPr>
              <a:t>попитай за детайли</a:t>
            </a:r>
            <a:r>
              <a:rPr lang="en-US" dirty="0"/>
              <a:t>"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48BEB4-8E31-34B7-8654-2116BD4B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55" y="101617"/>
            <a:ext cx="10807779" cy="882424"/>
          </a:xfrm>
        </p:spPr>
        <p:txBody>
          <a:bodyPr>
            <a:noAutofit/>
          </a:bodyPr>
          <a:lstStyle/>
          <a:p>
            <a:r>
              <a:rPr lang="bg-BG" dirty="0"/>
              <a:t>Писане на бизнес оферта с </a:t>
            </a:r>
            <a:r>
              <a:rPr lang="en-US" dirty="0"/>
              <a:t>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4B12F-57FF-3127-EF40-F97DC61CF3A6}"/>
              </a:ext>
            </a:extLst>
          </p:cNvPr>
          <p:cNvSpPr txBox="1"/>
          <p:nvPr/>
        </p:nvSpPr>
        <p:spPr>
          <a:xfrm>
            <a:off x="445315" y="2525844"/>
            <a:ext cx="4588805" cy="2015411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I want to write a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formal offer 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to a client about a delivery and installation of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air conditioner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Please </a:t>
            </a:r>
            <a:r>
              <a:rPr lang="en-US" sz="2399" b="1" dirty="0">
                <a:solidFill>
                  <a:schemeClr val="accent5"/>
                </a:solidFill>
                <a:highlight>
                  <a:srgbClr val="FFFF00"/>
                </a:highlight>
                <a:latin typeface="Söhne"/>
              </a:rPr>
              <a:t>ask me for the necessary details</a:t>
            </a:r>
            <a:r>
              <a:rPr lang="en-US" sz="2399" b="1" dirty="0">
                <a:solidFill>
                  <a:schemeClr val="accent5"/>
                </a:solidFill>
                <a:latin typeface="Söhne"/>
              </a:rPr>
              <a:t> 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to prepare the offer.</a:t>
            </a:r>
            <a:endParaRPr lang="en-US" sz="2399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2FEFB-1BA0-8A8A-4DA2-25B183162831}"/>
              </a:ext>
            </a:extLst>
          </p:cNvPr>
          <p:cNvSpPr txBox="1"/>
          <p:nvPr/>
        </p:nvSpPr>
        <p:spPr>
          <a:xfrm>
            <a:off x="445316" y="5737121"/>
            <a:ext cx="4588805" cy="70788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https://chat.openai.com/share/e3985f05-8103-4715-b096-b2ed80493f95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0C95BD-8AD9-A8CD-D8D1-4DDBD0B1B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23" y="1314551"/>
            <a:ext cx="6260099" cy="512129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73917C-7918-FB81-3017-522BC1E4D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2" y="1399723"/>
            <a:ext cx="4993699" cy="517938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316FD4-F2CD-C20C-0590-8DF79B4C8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01" y="2079352"/>
            <a:ext cx="5564224" cy="427579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2D7998-0B62-86E9-EEF9-92C2A235E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72" y="1691419"/>
            <a:ext cx="4318559" cy="474442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52E28-3B60-E5C3-9F06-581B4415CA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18" y="2503249"/>
            <a:ext cx="5151417" cy="416054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7A1AEF-071E-81EF-1697-768E01604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88" y="2742546"/>
            <a:ext cx="4818717" cy="401457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AD1FFB-29AC-3280-295E-86AB1C74DE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463" y="2201907"/>
            <a:ext cx="4969515" cy="433128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22E386-E768-A826-95A4-D7D404DC0E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559" y="3356137"/>
            <a:ext cx="4279509" cy="329235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B234A2-E2AC-0A12-2651-6D524E735CA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14" y="3788906"/>
            <a:ext cx="3987558" cy="24475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A053CD7-69DB-5B87-C3BB-2826BA715B05}"/>
              </a:ext>
            </a:extLst>
          </p:cNvPr>
          <p:cNvSpPr txBox="1"/>
          <p:nvPr/>
        </p:nvSpPr>
        <p:spPr>
          <a:xfrm>
            <a:off x="445315" y="4723798"/>
            <a:ext cx="4588805" cy="830781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399" b="1" dirty="0">
                <a:solidFill>
                  <a:schemeClr val="bg2"/>
                </a:solidFill>
                <a:latin typeface="Söhne"/>
              </a:rPr>
              <a:t>Export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 this as well formatted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DOCX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 file (MS </a:t>
            </a:r>
            <a:r>
              <a:rPr lang="en-US" sz="2399">
                <a:solidFill>
                  <a:schemeClr val="bg2"/>
                </a:solidFill>
                <a:latin typeface="Söhne"/>
              </a:rPr>
              <a:t>Word document).</a:t>
            </a:r>
            <a:endParaRPr lang="en-US" sz="2399" dirty="0">
              <a:solidFill>
                <a:schemeClr val="bg2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714D7B-024A-F1E9-041E-AF7DF27F3E5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13" y="4359297"/>
            <a:ext cx="5069273" cy="240820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C07ECC-667C-457D-72CE-24611745349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899329"/>
            <a:ext cx="5279374" cy="575931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E3CD41-7A21-0935-F9A1-6E3E05A38FA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34" y="810702"/>
            <a:ext cx="4350740" cy="566040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6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FEB509-D199-9B74-413E-5FA87C930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EF46C3-11F9-85A2-5643-8B6D0A11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AI </a:t>
            </a:r>
            <a:r>
              <a:rPr lang="bg-BG" sz="3800" dirty="0"/>
              <a:t>за брейнсторминг</a:t>
            </a:r>
            <a:r>
              <a:rPr lang="en-US" sz="3800" dirty="0"/>
              <a:t>: Value Proposition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21197-EBBF-A468-6DAC-2D7F6C6F6020}"/>
              </a:ext>
            </a:extLst>
          </p:cNvPr>
          <p:cNvSpPr txBox="1"/>
          <p:nvPr/>
        </p:nvSpPr>
        <p:spPr>
          <a:xfrm>
            <a:off x="335912" y="1382186"/>
            <a:ext cx="4228898" cy="3846205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399" dirty="0">
                <a:solidFill>
                  <a:schemeClr val="bg2"/>
                </a:solidFill>
                <a:latin typeface="Söhne"/>
              </a:rPr>
              <a:t>I am an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entrepreneur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. I am launching a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cosmetics site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, with a focus on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natural organic 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care for body, hair and face, based on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argan oil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.</a:t>
            </a:r>
          </a:p>
          <a:p>
            <a:pPr algn="l" rtl="0"/>
            <a:endParaRPr lang="en-US" sz="2399" dirty="0">
              <a:solidFill>
                <a:schemeClr val="bg2"/>
              </a:solidFill>
              <a:latin typeface="Söhne"/>
            </a:endParaRPr>
          </a:p>
          <a:p>
            <a:pPr algn="l" rtl="0"/>
            <a:r>
              <a:rPr lang="en-US" sz="2399" dirty="0">
                <a:solidFill>
                  <a:schemeClr val="bg2"/>
                </a:solidFill>
                <a:latin typeface="Söhne"/>
              </a:rPr>
              <a:t>Please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help me define my value proposition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 for this business.</a:t>
            </a:r>
          </a:p>
          <a:p>
            <a:pPr algn="l" rtl="0"/>
            <a:endParaRPr lang="en-US" sz="2399" dirty="0">
              <a:solidFill>
                <a:schemeClr val="bg2"/>
              </a:solidFill>
              <a:latin typeface="Söhne"/>
            </a:endParaRPr>
          </a:p>
          <a:p>
            <a:pPr algn="l" rtl="0"/>
            <a:r>
              <a:rPr lang="en-US" sz="2799" b="1" dirty="0">
                <a:solidFill>
                  <a:schemeClr val="accent5"/>
                </a:solidFill>
                <a:highlight>
                  <a:srgbClr val="FFFF00"/>
                </a:highlight>
                <a:latin typeface="Söhne"/>
              </a:rPr>
              <a:t>Ask me relevant questions</a:t>
            </a:r>
            <a:r>
              <a:rPr lang="en-US" sz="2799" dirty="0">
                <a:solidFill>
                  <a:schemeClr val="bg2"/>
                </a:solidFill>
                <a:highlight>
                  <a:srgbClr val="FFFF00"/>
                </a:highlight>
                <a:latin typeface="Söhne"/>
              </a:rPr>
              <a:t>.</a:t>
            </a:r>
            <a:endParaRPr lang="en-US" sz="2799" dirty="0">
              <a:solidFill>
                <a:schemeClr val="bg2"/>
              </a:solidFill>
              <a:highlight>
                <a:srgbClr val="FFFF00"/>
              </a:highlight>
              <a:latin typeface="Google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CC9FE-2576-3D38-04EB-439D7EE98855}"/>
              </a:ext>
            </a:extLst>
          </p:cNvPr>
          <p:cNvSpPr txBox="1"/>
          <p:nvPr/>
        </p:nvSpPr>
        <p:spPr>
          <a:xfrm>
            <a:off x="335912" y="5784860"/>
            <a:ext cx="4228898" cy="646331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https://chat.openai.com/share/c15cd4db-b6c5-43ee-82a1-d753fde22f57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C0E119-757F-F467-ACC8-A4B1EE507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88" y="1382185"/>
            <a:ext cx="6980036" cy="510596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39B259-C0A3-C11A-DD8E-F1F1AD5C2C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61" y="1545900"/>
            <a:ext cx="6136463" cy="521864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40B04-D073-6AF1-41F9-8508E32B0E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01" y="1988840"/>
            <a:ext cx="5768327" cy="437286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ADBA2-7BDE-948A-A539-40C2137DE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88" y="2511935"/>
            <a:ext cx="6140860" cy="412909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3A7928-E77B-F52D-E121-A27300D07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17" y="2852936"/>
            <a:ext cx="6889696" cy="306046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A10511-CB38-B5B6-9FDB-BFC62684C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59" y="2115518"/>
            <a:ext cx="6177367" cy="424478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4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89E57-AADF-4118-9612-EC1F9578D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067CD-8E6B-4360-9AA8-C5DF2A48A6D1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8FD93-3E71-F6EC-3BFF-5353A3DB7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AI </a:t>
            </a:r>
            <a:r>
              <a:rPr lang="bg-BG" sz="3600" dirty="0"/>
              <a:t>като бизнес асистент</a:t>
            </a:r>
            <a:r>
              <a:rPr lang="en-US" sz="3600" dirty="0"/>
              <a:t>: Buying Personas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25094-39A9-6CAE-5E98-5EF534D0B69D}"/>
              </a:ext>
            </a:extLst>
          </p:cNvPr>
          <p:cNvSpPr txBox="1"/>
          <p:nvPr/>
        </p:nvSpPr>
        <p:spPr>
          <a:xfrm>
            <a:off x="335912" y="1382185"/>
            <a:ext cx="4138922" cy="3938514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I have an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e-commerce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 website for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cosmetics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, where my brand emphasizes natural organic care for the body, hair and face, based on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argan oil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399" dirty="0">
                <a:solidFill>
                  <a:schemeClr val="bg2"/>
                </a:solidFill>
                <a:latin typeface="Söhne"/>
              </a:rPr>
              <a:t>Please help me identify the </a:t>
            </a:r>
            <a:r>
              <a:rPr lang="en-US" sz="2399" b="1" dirty="0">
                <a:solidFill>
                  <a:schemeClr val="bg2"/>
                </a:solidFill>
                <a:latin typeface="Söhne"/>
              </a:rPr>
              <a:t>target audience</a:t>
            </a:r>
            <a:r>
              <a:rPr lang="en-US" sz="2399" dirty="0">
                <a:solidFill>
                  <a:schemeClr val="bg2"/>
                </a:solidFill>
                <a:latin typeface="Söhne"/>
              </a:rPr>
              <a:t>: interests, demographics, behaviors and preferences.</a:t>
            </a:r>
          </a:p>
          <a:p>
            <a:pPr>
              <a:spcBef>
                <a:spcPts val="600"/>
              </a:spcBef>
            </a:pPr>
            <a:r>
              <a:rPr lang="en-US" sz="2399" b="1" dirty="0">
                <a:solidFill>
                  <a:schemeClr val="accent5"/>
                </a:solidFill>
                <a:highlight>
                  <a:srgbClr val="FFFF00"/>
                </a:highlight>
                <a:latin typeface="Söhne"/>
              </a:rPr>
              <a:t>Ask me for more info</a:t>
            </a:r>
            <a:r>
              <a:rPr lang="en-US" sz="2399" dirty="0">
                <a:solidFill>
                  <a:schemeClr val="accent5"/>
                </a:solidFill>
                <a:highlight>
                  <a:srgbClr val="FFFF00"/>
                </a:highlight>
                <a:latin typeface="Söhne"/>
              </a:rPr>
              <a:t>.</a:t>
            </a:r>
            <a:endParaRPr lang="en-US" sz="2799" dirty="0">
              <a:solidFill>
                <a:schemeClr val="accent5"/>
              </a:solidFill>
              <a:highlight>
                <a:srgbClr val="FFFF00"/>
              </a:highlight>
              <a:latin typeface="Google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38F11-C2CB-BBC4-06D7-079777AA1CCC}"/>
              </a:ext>
            </a:extLst>
          </p:cNvPr>
          <p:cNvSpPr txBox="1"/>
          <p:nvPr/>
        </p:nvSpPr>
        <p:spPr>
          <a:xfrm>
            <a:off x="335912" y="5784860"/>
            <a:ext cx="4138922" cy="646331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https://chat.openai.com/share/09a18bb8-2743-4d83-b758-62f214a690e9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5489EC-D615-CF55-CE46-1DCB5AEA9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52" y="1559647"/>
            <a:ext cx="6868802" cy="443368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BE13A-C473-DF4E-D7FC-EAE2BECF6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0015" y="2077618"/>
            <a:ext cx="6868802" cy="350320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6D21A4-B56B-2B19-4A8F-BFB15A632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68" y="2399053"/>
            <a:ext cx="7355809" cy="284304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D0C6C9-0BA9-6CC0-50FE-5E5184373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007" y="2230416"/>
            <a:ext cx="4780397" cy="445805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3ECD3A-D43D-45C6-DDFC-A12537751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88" y="3719530"/>
            <a:ext cx="6248925" cy="263370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C88E64-09FA-F7F3-E22C-A63F60BBB9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50" y="1382185"/>
            <a:ext cx="6473191" cy="463551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D51B49-F924-E82F-6E70-D26527F1E5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24" y="3075366"/>
            <a:ext cx="5840872" cy="34308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9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SoftUni AI">
  <a:themeElements>
    <a:clrScheme name="SoftUni AI">
      <a:dk1>
        <a:srgbClr val="234465"/>
      </a:dk1>
      <a:lt1>
        <a:srgbClr val="63C5B0"/>
      </a:lt1>
      <a:dk2>
        <a:srgbClr val="192F46"/>
      </a:dk2>
      <a:lt2>
        <a:srgbClr val="FFFFFF"/>
      </a:lt2>
      <a:accent1>
        <a:srgbClr val="784EF9"/>
      </a:accent1>
      <a:accent2>
        <a:srgbClr val="4F8DB2"/>
      </a:accent2>
      <a:accent3>
        <a:srgbClr val="44A9F8"/>
      </a:accent3>
      <a:accent4>
        <a:srgbClr val="FFD999"/>
      </a:accent4>
      <a:accent5>
        <a:srgbClr val="4B4A4F"/>
      </a:accent5>
      <a:accent6>
        <a:srgbClr val="98D8CB"/>
      </a:accent6>
      <a:hlink>
        <a:srgbClr val="98D8CB"/>
      </a:hlink>
      <a:folHlink>
        <a:srgbClr val="55BEA9"/>
      </a:folHlink>
    </a:clrScheme>
    <a:fontScheme name="SoftUni AI">
      <a:majorFont>
        <a:latin typeface="Montserrat Bold"/>
        <a:ea typeface="Calibri"/>
        <a:cs typeface=""/>
      </a:majorFont>
      <a:minorFont>
        <a:latin typeface="Roboto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dk2">
            <a:alpha val="80000"/>
          </a:schemeClr>
        </a:solidFill>
        <a:ln w="19050">
          <a:solidFill>
            <a:schemeClr val="tx1">
              <a:lumMod val="75000"/>
              <a:alpha val="80000"/>
            </a:schemeClr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001">
          <a:schemeClr val="dk2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accent6">
            <a:lumMod val="75000"/>
            <a:alpha val="15000"/>
          </a:schemeClr>
        </a:solidFill>
        <a:ln w="12700">
          <a:solidFill>
            <a:schemeClr val="tx1">
              <a:lumMod val="75000"/>
            </a:schemeClr>
          </a:solidFill>
        </a:ln>
      </a:spPr>
      <a:bodyPr vert="horz" wrap="square" lIns="144000" tIns="108000" rIns="144000" bIns="108000" rtlCol="0">
        <a:spAutoFit/>
      </a:bodyPr>
      <a:lstStyle>
        <a:defPPr algn="l" eaLnBrk="0" hangingPunct="0">
          <a:lnSpc>
            <a:spcPct val="110000"/>
          </a:lnSpc>
          <a:buClr>
            <a:schemeClr val="accent5">
              <a:lumMod val="40000"/>
              <a:lumOff val="60000"/>
            </a:schemeClr>
          </a:buClr>
          <a:buSzPct val="70000"/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vetlina_temp.potx" id="{C5341F4D-86DA-49F3-8973-065B872F5DBB}" vid="{8005D38C-3217-41DE-B2D0-6D18E4389034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aee57a-33bc-479a-b375-2a9789967078" xsi:nil="true"/>
    <lcf76f155ced4ddcb4097134ff3c332f xmlns="d0d25b69-8e68-4841-9284-bd8f9504d22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E63F92689E2344800622A05AA3C338" ma:contentTypeVersion="18" ma:contentTypeDescription="Create a new document." ma:contentTypeScope="" ma:versionID="8b3b91c10ae4ded6346f94cf0d666012">
  <xsd:schema xmlns:xsd="http://www.w3.org/2001/XMLSchema" xmlns:xs="http://www.w3.org/2001/XMLSchema" xmlns:p="http://schemas.microsoft.com/office/2006/metadata/properties" xmlns:ns2="d0d25b69-8e68-4841-9284-bd8f9504d222" xmlns:ns3="b7aee57a-33bc-479a-b375-2a9789967078" targetNamespace="http://schemas.microsoft.com/office/2006/metadata/properties" ma:root="true" ma:fieldsID="c7e6442cb5abeb5ea84ce9d48cd96538" ns2:_="" ns3:_="">
    <xsd:import namespace="d0d25b69-8e68-4841-9284-bd8f9504d222"/>
    <xsd:import namespace="b7aee57a-33bc-479a-b375-2a97899670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25b69-8e68-4841-9284-bd8f9504d2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f6b91ac-d40f-491d-bfb0-a181f55199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ee57a-33bc-479a-b375-2a978996707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702ac2-5cad-44d0-a773-a4e3f245150e}" ma:internalName="TaxCatchAll" ma:showField="CatchAllData" ma:web="b7aee57a-33bc-479a-b375-2a97899670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73CD36-4F48-4AD8-B46C-49DE08E6AC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C6AC7F-F4C9-4C02-9C8E-00B5F4588C84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d0d25b69-8e68-4841-9284-bd8f9504d222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b7aee57a-33bc-479a-b375-2a9789967078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F14A640-A01C-4552-A616-6CE9E90D6A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d25b69-8e68-4841-9284-bd8f9504d222"/>
    <ds:schemaRef ds:uri="b7aee57a-33bc-479a-b375-2a97899670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2305</TotalTime>
  <Words>1494</Words>
  <Application>Microsoft Office PowerPoint</Application>
  <PresentationFormat>Custom</PresentationFormat>
  <Paragraphs>213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Google Sans</vt:lpstr>
      <vt:lpstr>Söhne</vt:lpstr>
      <vt:lpstr>Arial</vt:lpstr>
      <vt:lpstr>Calibri</vt:lpstr>
      <vt:lpstr>Consolas</vt:lpstr>
      <vt:lpstr>Montserrat Bold</vt:lpstr>
      <vt:lpstr>Montserrat Medium</vt:lpstr>
      <vt:lpstr>Montserrat SemiBold</vt:lpstr>
      <vt:lpstr>Roboto</vt:lpstr>
      <vt:lpstr>Wingdings 2</vt:lpstr>
      <vt:lpstr>SoftUni AI</vt:lpstr>
      <vt:lpstr>AI инструменти за бизнеса</vt:lpstr>
      <vt:lpstr>Д-р Светлин Наков</vt:lpstr>
      <vt:lpstr>AI е вече тук!</vt:lpstr>
      <vt:lpstr>AI инструменти в бизнеса</vt:lpstr>
      <vt:lpstr>AI в ежедневието: сравнение на продукти</vt:lpstr>
      <vt:lpstr>AI в бизнеса: договор за наем</vt:lpstr>
      <vt:lpstr>Писане на бизнес оферта с AI</vt:lpstr>
      <vt:lpstr>AI за брейнсторминг: Value Proposition</vt:lpstr>
      <vt:lpstr>AI като бизнес асистент: Buying Personas</vt:lpstr>
      <vt:lpstr>AI картинки за маркетинга</vt:lpstr>
      <vt:lpstr>AI за предприемачи</vt:lpstr>
      <vt:lpstr>Къде се ползва AI?</vt:lpstr>
      <vt:lpstr>ChatGPT за предприемачи</vt:lpstr>
      <vt:lpstr>ChatGPT за предприемачи</vt:lpstr>
      <vt:lpstr>ChatGPT за предприемачи</vt:lpstr>
      <vt:lpstr>ChatGPT за предприемачи</vt:lpstr>
      <vt:lpstr>Gemini за предприемачи</vt:lpstr>
      <vt:lpstr>Gemini за предприемачи</vt:lpstr>
      <vt:lpstr>Gemini за предприемачи</vt:lpstr>
      <vt:lpstr>Claude</vt:lpstr>
      <vt:lpstr>Claude за рисуване на диаграми</vt:lpstr>
      <vt:lpstr>Claude за мини бизнес apps</vt:lpstr>
      <vt:lpstr>Perplexity</vt:lpstr>
      <vt:lpstr>Perplexity за предприемачи</vt:lpstr>
      <vt:lpstr>Perplexity за предприемачи</vt:lpstr>
      <vt:lpstr>Copilot</vt:lpstr>
      <vt:lpstr>MS Copilot – пример</vt:lpstr>
      <vt:lpstr>MS Designer</vt:lpstr>
      <vt:lpstr>FreePik AI Image Editor: ретуширане</vt:lpstr>
      <vt:lpstr>FreePik AI Image Editor: AI Expand</vt:lpstr>
      <vt:lpstr>FreePik AI Image Editor: AI Erase</vt:lpstr>
      <vt:lpstr>Looka – генериране на лого</vt:lpstr>
      <vt:lpstr>SciSpace – за наука</vt:lpstr>
      <vt:lpstr>Още AI инструменти за бизнеса</vt:lpstr>
      <vt:lpstr>Внедряване на AI</vt:lpstr>
      <vt:lpstr>Внедряване на AI в бизнеса – моят опит</vt:lpstr>
      <vt:lpstr>Бъди лидер, внедри AI!</vt:lpstr>
      <vt:lpstr>SoftUni AI</vt:lpstr>
      <vt:lpstr>Въпроси?</vt:lpstr>
    </vt:vector>
  </TitlesOfParts>
  <Manager/>
  <Company>SoftUni – https://softuni.org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Tools for the Business</dc:title>
  <dc:subject>AI Course</dc:subject>
  <dc:creator>Svetlin Nakov</dc:creator>
  <cp:keywords>SoftUni AI; SoftUni; course; AI</cp:keywords>
  <dc:description>© SoftUni AI – https://ai.softuni.bg
© Software University – https://softuni.bg
Copyrighted document. Unauthorized copy, reproduction or use is not permitted.</dc:description>
  <cp:lastModifiedBy>Svetlin Nakov</cp:lastModifiedBy>
  <cp:revision>279</cp:revision>
  <dcterms:created xsi:type="dcterms:W3CDTF">2020-05-22T09:36:57Z</dcterms:created>
  <dcterms:modified xsi:type="dcterms:W3CDTF">2024-11-15T18:20:56Z</dcterms:modified>
  <cp:category>AI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TC027879909991</vt:lpwstr>
  </property>
  <property fmtid="{D5CDD505-2E9C-101B-9397-08002B2CF9AE}" pid="3" name="ContentTypeId">
    <vt:lpwstr>0x010100B4E63F92689E2344800622A05AA3C338</vt:lpwstr>
  </property>
</Properties>
</file>