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48"/>
  </p:notesMasterIdLst>
  <p:handoutMasterIdLst>
    <p:handoutMasterId r:id="rId49"/>
  </p:handoutMasterIdLst>
  <p:sldIdLst>
    <p:sldId id="1001" r:id="rId2"/>
    <p:sldId id="1002" r:id="rId3"/>
    <p:sldId id="1003" r:id="rId4"/>
    <p:sldId id="1004" r:id="rId5"/>
    <p:sldId id="1005" r:id="rId6"/>
    <p:sldId id="1006" r:id="rId7"/>
    <p:sldId id="1007" r:id="rId8"/>
    <p:sldId id="1008" r:id="rId9"/>
    <p:sldId id="1009" r:id="rId10"/>
    <p:sldId id="1046" r:id="rId11"/>
    <p:sldId id="1010" r:id="rId12"/>
    <p:sldId id="1011" r:id="rId13"/>
    <p:sldId id="1012" r:id="rId14"/>
    <p:sldId id="1013" r:id="rId15"/>
    <p:sldId id="1014" r:id="rId16"/>
    <p:sldId id="1015" r:id="rId17"/>
    <p:sldId id="1016" r:id="rId18"/>
    <p:sldId id="1017" r:id="rId19"/>
    <p:sldId id="1018" r:id="rId20"/>
    <p:sldId id="1019" r:id="rId21"/>
    <p:sldId id="1020" r:id="rId22"/>
    <p:sldId id="1021" r:id="rId23"/>
    <p:sldId id="1022" r:id="rId24"/>
    <p:sldId id="1023" r:id="rId25"/>
    <p:sldId id="1024" r:id="rId26"/>
    <p:sldId id="1025" r:id="rId27"/>
    <p:sldId id="1026" r:id="rId28"/>
    <p:sldId id="1027" r:id="rId29"/>
    <p:sldId id="1028" r:id="rId30"/>
    <p:sldId id="1029" r:id="rId31"/>
    <p:sldId id="1030" r:id="rId32"/>
    <p:sldId id="1031" r:id="rId33"/>
    <p:sldId id="1032" r:id="rId34"/>
    <p:sldId id="1033" r:id="rId35"/>
    <p:sldId id="1034" r:id="rId36"/>
    <p:sldId id="1035" r:id="rId37"/>
    <p:sldId id="1036" r:id="rId38"/>
    <p:sldId id="1037" r:id="rId39"/>
    <p:sldId id="1038" r:id="rId40"/>
    <p:sldId id="1039" r:id="rId41"/>
    <p:sldId id="1040" r:id="rId42"/>
    <p:sldId id="1041" r:id="rId43"/>
    <p:sldId id="1042" r:id="rId44"/>
    <p:sldId id="1043" r:id="rId45"/>
    <p:sldId id="1044" r:id="rId46"/>
    <p:sldId id="1045" r:id="rId4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ъведение" id="{02C90FA5-0916-4E12-8979-86BCA5212577}">
          <p14:sldIdLst>
            <p14:sldId id="1001"/>
            <p14:sldId id="1002"/>
            <p14:sldId id="1003"/>
          </p14:sldIdLst>
        </p14:section>
        <p14:section name="Трудовият пазар" id="{AB69EAC6-7525-46B3-BF80-FE80F1A1975F}">
          <p14:sldIdLst>
            <p14:sldId id="1004"/>
            <p14:sldId id="1005"/>
            <p14:sldId id="1006"/>
            <p14:sldId id="1007"/>
            <p14:sldId id="1008"/>
            <p14:sldId id="1009"/>
            <p14:sldId id="1046"/>
            <p14:sldId id="1010"/>
            <p14:sldId id="1011"/>
            <p14:sldId id="1012"/>
            <p14:sldId id="1013"/>
            <p14:sldId id="1014"/>
          </p14:sldIdLst>
        </p14:section>
        <p14:section name="Професиите се променят" id="{DFE99326-8E85-42F0-BAF9-9AB215D099A0}">
          <p14:sldIdLst>
            <p14:sldId id="1015"/>
            <p14:sldId id="1016"/>
            <p14:sldId id="1017"/>
            <p14:sldId id="1018"/>
            <p14:sldId id="1019"/>
            <p14:sldId id="1020"/>
            <p14:sldId id="1021"/>
            <p14:sldId id="1022"/>
            <p14:sldId id="1023"/>
            <p14:sldId id="1024"/>
            <p14:sldId id="1025"/>
          </p14:sldIdLst>
        </p14:section>
        <p14:section name="Умения на бъдещето" id="{A342C461-61C4-4B14-A079-8AE703D28ECA}">
          <p14:sldIdLst>
            <p14:sldId id="1026"/>
            <p14:sldId id="1027"/>
            <p14:sldId id="1028"/>
            <p14:sldId id="1029"/>
            <p14:sldId id="1030"/>
            <p14:sldId id="1031"/>
            <p14:sldId id="1032"/>
            <p14:sldId id="1033"/>
            <p14:sldId id="1034"/>
          </p14:sldIdLst>
        </p14:section>
        <p14:section name="Първа работа с AI" id="{458F9F19-B17B-49C8-ABCC-367BA296D6BC}">
          <p14:sldIdLst>
            <p14:sldId id="1035"/>
            <p14:sldId id="1036"/>
            <p14:sldId id="1037"/>
            <p14:sldId id="1038"/>
            <p14:sldId id="1039"/>
            <p14:sldId id="1040"/>
            <p14:sldId id="1041"/>
            <p14:sldId id="1042"/>
          </p14:sldIdLst>
        </p14:section>
        <p14:section name="Заключение" id="{8E7DC17F-5535-4B71-A8B3-E338F8A93274}">
          <p14:sldIdLst>
            <p14:sldId id="1043"/>
            <p14:sldId id="1044"/>
            <p14:sldId id="10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ELINA-PC" initials="EP" lastIdx="1" clrIdx="0">
    <p:extLst>
      <p:ext uri="{19B8F6BF-5375-455C-9EA6-DF929625EA0E}">
        <p15:presenceInfo xmlns:p15="http://schemas.microsoft.com/office/powerpoint/2012/main" userId="EVELINA-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1E8E0"/>
    <a:srgbClr val="FFD999"/>
    <a:srgbClr val="EE9300"/>
    <a:srgbClr val="DE8900"/>
    <a:srgbClr val="FFFFFF"/>
    <a:srgbClr val="332D3B"/>
    <a:srgbClr val="312B39"/>
    <a:srgbClr val="1B6C94"/>
    <a:srgbClr val="1D649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C1DA5B-D3DE-41AB-8CF7-CD620FB8A74A}" v="21" dt="2024-10-05T19:07:40.265"/>
  </p1510:revLst>
</p1510:revInfo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3" autoAdjust="0"/>
    <p:restoredTop sz="96234" autoAdjust="0"/>
  </p:normalViewPr>
  <p:slideViewPr>
    <p:cSldViewPr>
      <p:cViewPr varScale="1">
        <p:scale>
          <a:sx n="96" d="100"/>
          <a:sy n="96" d="100"/>
        </p:scale>
        <p:origin x="91" y="27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3187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uni.org/" TargetMode="Externa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252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252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pPr/>
              <a:t>1-Oct-26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0412"/>
            <a:ext cx="6381328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100" dirty="0"/>
              <a:t>© SoftUni – </a:t>
            </a:r>
            <a:r>
              <a:rPr lang="en-US" sz="1100" u="sng" dirty="0">
                <a:hlinkClick r:id="rId2"/>
              </a:rPr>
              <a:t>https://softuni.org</a:t>
            </a:r>
            <a:r>
              <a:rPr lang="en-US" sz="1100" dirty="0"/>
              <a:t>. Copyrighted document. Unauthorized copy or reproduction is not permitted.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381328" y="8890412"/>
            <a:ext cx="475084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 sz="1000"/>
              <a:pPr/>
              <a:t>‹#›</a:t>
            </a:fld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uni.org/" TargetMode="Externa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252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252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2D8D46A-B586-417D-BFBD-8C8FE0AAF762}" type="datetimeFigureOut">
              <a:rPr lang="en-US" smtClean="0"/>
              <a:pPr/>
              <a:t>1-Oct-26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4343400"/>
            <a:ext cx="60960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-1" y="8890412"/>
            <a:ext cx="6308999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r>
              <a:rPr lang="en-US" dirty="0"/>
              <a:t>© SoftUni – </a:t>
            </a:r>
            <a:r>
              <a:rPr lang="en-US" u="sng" dirty="0">
                <a:hlinkClick r:id="rId2"/>
              </a:rPr>
              <a:t>https://softuni.org</a:t>
            </a:r>
            <a:r>
              <a:rPr lang="en-US" dirty="0"/>
              <a:t>. Copyrighted document. Unauthorized copy or reproduction is not permitted.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308999" y="8890412"/>
            <a:ext cx="547414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3EBA5BD7-F043-4D1B-AA17-CD412FC534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177800" indent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361950" indent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539750" indent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717550" indent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 dirty="0">
                <a:latin typeface="+mn-lt"/>
              </a:rPr>
              <a:t>Биография: https://nakov.com/about/</a:t>
            </a:r>
            <a:endParaRPr lang="bg-BG" sz="1200" dirty="0"/>
          </a:p>
          <a:p>
            <a:pPr marL="0" lvl="0" indent="0">
              <a:buNone/>
            </a:pPr>
            <a:r>
              <a:rPr lang="bg-BG" sz="1200" b="0" dirty="0">
                <a:latin typeface="+mn-lt"/>
              </a:rPr>
              <a:t>Снимка и </a:t>
            </a:r>
            <a:r>
              <a:rPr lang="bg-BG" sz="1200" b="0" dirty="0" err="1">
                <a:latin typeface="+mn-lt"/>
              </a:rPr>
              <a:t>логотипи</a:t>
            </a:r>
            <a:r>
              <a:rPr lang="bg-BG" sz="1200" b="0" dirty="0">
                <a:latin typeface="+mn-lt"/>
              </a:rPr>
              <a:t>: запазени от оригиналния SoftUni AI шаблон.</a:t>
            </a:r>
            <a:endParaRPr lang="bg-BG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 dirty="0">
                <a:latin typeface="+mn-lt"/>
              </a:rPr>
              <a:t>План: Career-in-the-AI-Era-Nakov-Oct-2026.txt, предоставен от лектора.</a:t>
            </a:r>
            <a:endParaRPr lang="bg-BG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Илюстрация: OpenAI ImageGen, създадена за тази презентация. Prompt: changing labor market, human team with AI assistant, technician and nurse, purple/mint editorial illustration, no text.</a:t>
            </a:r>
            <a:endParaRPr lang="bg-BG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 dirty="0">
                <a:latin typeface="+mn-lt"/>
              </a:rPr>
              <a:t>https://digitaleconomy.stanford.edu/news/canariesaug26/</a:t>
            </a:r>
            <a:endParaRPr lang="bg-BG" sz="1200" dirty="0"/>
          </a:p>
          <a:p>
            <a:pPr marL="0" lvl="0" indent="0">
              <a:buNone/>
            </a:pPr>
            <a:r>
              <a:rPr lang="bg-BG" sz="1200" b="0" dirty="0">
                <a:latin typeface="+mn-lt"/>
              </a:rPr>
              <a:t>Данните са за САЩ. Наблюдавани зависимости, без доказана причинност.</a:t>
            </a:r>
            <a:endParaRPr lang="bg-BG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https://digitaleconomy.stanford.edu/news/canariesaug26/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19% е отклонение от хипотетична траектория, ако заетостта следваше тази на връстниците с по-ниска експозиция. Не е общ спад на junior обявите с 19% за 2026 г.</a:t>
            </a:r>
            <a:endParaRPr lang="bg-BG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 dirty="0">
                <a:latin typeface="+mn-lt"/>
              </a:rPr>
              <a:t>План: Career-in-the-AI-Era-Nakov-Oct-2026.txt, предоставен от лектора.</a:t>
            </a:r>
            <a:endParaRPr lang="bg-BG" sz="1200" dirty="0"/>
          </a:p>
          <a:p>
            <a:pPr marL="0" lvl="0" indent="0">
              <a:buNone/>
            </a:pPr>
            <a:r>
              <a:rPr lang="bg-BG" sz="1200" b="0" dirty="0">
                <a:latin typeface="+mn-lt"/>
              </a:rPr>
              <a:t>Примерът е илюстративен, не статистика или прогноза за всеки екип.</a:t>
            </a:r>
            <a:endParaRPr lang="bg-BG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 dirty="0">
                <a:latin typeface="+mn-lt"/>
              </a:rPr>
              <a:t>https://www.anthropic.com/institute/econ-scenarios</a:t>
            </a:r>
            <a:endParaRPr lang="bg-BG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https://www.anthropic.com/institute/econ-scenarios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Числата за БВП са разлики в равнището на БВП през 2030 г., не годишни темпове на растеж. AI-safe тук означава група извън професиите на знанието в модела, не гаранция за безопасност.</a:t>
            </a:r>
            <a:endParaRPr lang="bg-BG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https://www.anthropic.com/institute/econ-scenarios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Числата за заплатите са от предоставения план.</a:t>
            </a:r>
            <a:endParaRPr lang="bg-BG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https://www.anthropic.com/institute/econ-scenarios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Числото за безработицата е от предоставения план. Условен сценарий за САЩ.</a:t>
            </a:r>
            <a:endParaRPr lang="bg-BG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https://www.anthropic.com/institute/econ-scenarios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Точните стойности за безработица и заплати са от предоставения план. Моделът не включва хиперспособни роботи. Това е условен сценарий за САЩ.</a:t>
            </a:r>
            <a:endParaRPr lang="bg-BG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Хипотези от плана, не установени факти. Сценарии за обсъждане: https://ai-2027.com/ и https://ai-2040.com/. Тези сайтове не доказват конкретните прогнози за трудовия пазар.</a:t>
            </a:r>
            <a:endParaRPr lang="bg-BG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Илюстрация: запазен подходящ актив от предоставения SoftUni AI шаблон.</a:t>
            </a:r>
            <a:endParaRPr lang="bg-BG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https://www.ilo.org/publications/generative-ai-and-jobs-refined-global-index-occupational-exposure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https://www.anthropic.com/institute/econ-scenarios</a:t>
            </a:r>
            <a:endParaRPr lang="bg-BG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https://www.ilo.org/publications/generative-ai-and-jobs-refined-global-index-occupational-exposure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https://www.ilo.org/publications/generative-ai-and-jobs-refined-global-index-occupational-exposure</a:t>
            </a:r>
            <a:endParaRPr lang="bg-BG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https://www.ilo.org/publications/generative-ai-and-jobs-refined-global-index-occupational-exposure</a:t>
            </a:r>
            <a:endParaRPr lang="bg-BG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Сценарий за 2027–2030 г. Примерите са задачи в професиите, не прогноза за пълното им изчезване.</a:t>
            </a:r>
            <a:endParaRPr lang="bg-BG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Прогнозни примери за задачи, потенциално засегнати от роботизация.</a:t>
            </a:r>
            <a:endParaRPr lang="bg-BG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Очакване за относителна устойчивост към 2030 г., не гаранция за запазена заетост.</a:t>
            </a:r>
            <a:endParaRPr lang="bg-BG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Очакване за относителна устойчивост към 2030 г., не гаранция. AI може да подпомага диагностика, планиране и документация.</a:t>
            </a:r>
            <a:endParaRPr lang="bg-BG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Илюстрация: запазен подходящ актив от предоставения SoftUni AI шаблон.</a:t>
            </a:r>
            <a:endParaRPr lang="bg-BG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Формулиране на проблеми, критично и аналитично мислене.</a:t>
            </a:r>
            <a:endParaRPr lang="bg-BG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Авторският призив в плана е да се започне възможно най-рано, защото входните възможности могат да намалеят. Това не е гарантирана прогноза за всеки кандидат.</a:t>
            </a:r>
            <a:endParaRPr lang="bg-BG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Илюстрация: запазен подходящ актив от предоставения SoftUni AI шаблон.</a:t>
            </a:r>
            <a:endParaRPr lang="bg-BG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Обобщение на тезите на лектора. Изискванията варират според професията и работодателя.</a:t>
            </a:r>
            <a:endParaRPr lang="bg-BG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Практически разширен пример за тезата „натрупай опит“.</a:t>
            </a:r>
            <a:endParaRPr lang="bg-BG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Авторът предлага работа като доброволец без заплащане. Опитът зависи от трудността, резултатите и продължителността на задачите, не само от календарното време.</a:t>
            </a:r>
            <a:endParaRPr lang="bg-BG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Примерна обява от предоставения план.</a:t>
            </a:r>
            <a:endParaRPr lang="bg-BG" sz="12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Примерна обява от предоставения план, съкратена за слайд.</a:t>
            </a:r>
            <a:endParaRPr lang="bg-BG" sz="12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Оригинална теза: „Времената на платените стажове се връщат (плащаш си, за да те вземат на стаж)“. Не е подкрепена с източник в плана, затова е обозначена като теза за обсъждане.</a:t>
            </a:r>
            <a:endParaRPr lang="bg-BG" sz="12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План: Career-in-the-AI-Era-Nakov-Oct-2026.txt, предоставен от лектора.</a:t>
            </a:r>
            <a:endParaRPr lang="bg-BG" sz="12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https://digitaleconomy.stanford.edu/news/canariesaug26/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https://www.anthropic.com/institute/econ-scenarios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https://www.ilo.org/publications/generative-ai-and-jobs-refined-global-index-occupational-exposure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https://ai-2027.com/</a:t>
            </a:r>
            <a:endParaRPr lang="bg-BG" sz="1200"/>
          </a:p>
          <a:p>
            <a:pPr marL="0" lvl="0" indent="0">
              <a:buNone/>
            </a:pPr>
            <a:r>
              <a:rPr lang="bg-BG" sz="1200" b="0">
                <a:latin typeface="+mn-lt"/>
              </a:rPr>
              <a:t>https://ai-2040.com/</a:t>
            </a:r>
            <a:endParaRPr lang="bg-BG" sz="12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1200" b="0">
                <a:latin typeface="+mn-lt"/>
              </a:rPr>
              <a:t>Каква реална задача можете да поемете още този месец? Кои умения бихте развивали независимо от AI сценария?</a:t>
            </a:r>
            <a:endParaRPr lang="bg-BG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ai.softuni.bg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uni-internal.github.io/softuni-ai-timer.github.io/" TargetMode="External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ai.softuni.bg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Down">
            <a:extLst>
              <a:ext uri="{FF2B5EF4-FFF2-40B4-BE49-F238E27FC236}">
                <a16:creationId xmlns:a16="http://schemas.microsoft.com/office/drawing/2014/main" id="{0C2358C5-D311-E2D0-33C7-44A1117B1E27}"/>
              </a:ext>
            </a:extLst>
          </p:cNvPr>
          <p:cNvSpPr/>
          <p:nvPr userDrawn="1"/>
        </p:nvSpPr>
        <p:spPr>
          <a:xfrm>
            <a:off x="955806" y="2995805"/>
            <a:ext cx="4669494" cy="2727608"/>
          </a:xfrm>
          <a:prstGeom prst="rect">
            <a:avLst/>
          </a:prstGeom>
          <a:solidFill>
            <a:srgbClr val="1B6C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38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ko-KR" sz="2398" b="0" i="0" u="none" strike="noStrike" cap="none" spc="0" normalizeH="0" baseline="0" noProof="0">
              <a:ln>
                <a:noFill/>
              </a:ln>
              <a:solidFill>
                <a:srgbClr val="F7C86D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16" name="Company Web Site">
            <a:extLst>
              <a:ext uri="{FF2B5EF4-FFF2-40B4-BE49-F238E27FC236}">
                <a16:creationId xmlns:a16="http://schemas.microsoft.com/office/drawing/2014/main" id="{3E6B87B7-9D33-4EBB-BD4F-C0436BA3FD72}"/>
              </a:ext>
            </a:extLst>
          </p:cNvPr>
          <p:cNvSpPr txBox="1">
            <a:spLocks/>
          </p:cNvSpPr>
          <p:nvPr userDrawn="1"/>
        </p:nvSpPr>
        <p:spPr bwMode="auto">
          <a:xfrm>
            <a:off x="2864039" y="6075923"/>
            <a:ext cx="2268231" cy="351497"/>
          </a:xfrm>
          <a:prstGeom prst="rect">
            <a:avLst/>
          </a:prstGeom>
          <a:noFill/>
          <a:effectLst/>
        </p:spPr>
        <p:txBody>
          <a:bodyPr wrap="square" lIns="36000" tIns="36000" rIns="36000" bIns="36000" rtlCol="0" anchor="ctr" anchorCtr="0">
            <a:spAutoFit/>
          </a:bodyPr>
          <a:lstStyle>
            <a:lvl1pPr marL="0" indent="0" algn="l" defTabSz="1218438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1798" b="0" i="0" kern="1200" dirty="0" smtClean="0">
                <a:solidFill>
                  <a:srgbClr val="00BA9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80962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25730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600" b="0" i="0" kern="12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70497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bg2"/>
                </a:solidFill>
                <a:latin typeface="Roboto" panose="02000000000000000000" pitchFamily="2" charset="0"/>
                <a:ea typeface="+mn-ea"/>
                <a:cs typeface="+mn-cs"/>
              </a:defRPr>
            </a:lvl4pPr>
            <a:lvl5pPr marL="215265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200" b="0" i="0" kern="1200">
                <a:solidFill>
                  <a:schemeClr val="bg2"/>
                </a:solidFill>
                <a:latin typeface="Roboto" panose="02000000000000000000" pitchFamily="2" charset="0"/>
                <a:ea typeface="+mn-ea"/>
                <a:cs typeface="+mn-cs"/>
              </a:defRPr>
            </a:lvl5pPr>
            <a:lvl6pPr marL="335070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  <a:hlinkClick r:id="rId3"/>
              </a:rPr>
              <a:t>https://ai.softuni.bg</a:t>
            </a:r>
            <a:endParaRPr lang="en-US" dirty="0">
              <a:latin typeface="+mn-lt"/>
            </a:endParaRPr>
          </a:p>
        </p:txBody>
      </p:sp>
      <p:pic>
        <p:nvPicPr>
          <p:cNvPr id="11" name="SoftUni AI - Logo" descr="SoftUni AI - logo (horizontal)">
            <a:extLst>
              <a:ext uri="{FF2B5EF4-FFF2-40B4-BE49-F238E27FC236}">
                <a16:creationId xmlns:a16="http://schemas.microsoft.com/office/drawing/2014/main" id="{78E65E94-49B4-BCA6-FCAA-16E3F57BF0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955806" y="5978562"/>
            <a:ext cx="1692383" cy="546219"/>
          </a:xfrm>
          <a:prstGeom prst="roundRect">
            <a:avLst>
              <a:gd name="adj" fmla="val 8166"/>
            </a:avLst>
          </a:prstGeom>
        </p:spPr>
      </p:pic>
      <p:sp>
        <p:nvSpPr>
          <p:cNvPr id="33" name="Picture Placeholder Title Image">
            <a:extLst>
              <a:ext uri="{FF2B5EF4-FFF2-40B4-BE49-F238E27FC236}">
                <a16:creationId xmlns:a16="http://schemas.microsoft.com/office/drawing/2014/main" id="{A04D819A-89E2-4714-8C56-1838BF467E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6795" y="2852936"/>
            <a:ext cx="4885516" cy="2753631"/>
          </a:xfrm>
          <a:solidFill>
            <a:schemeClr val="bg2">
              <a:lumMod val="95000"/>
            </a:schemeClr>
          </a:solidFill>
          <a:ln w="6350">
            <a:solidFill>
              <a:schemeClr val="tx1">
                <a:lumMod val="40000"/>
                <a:lumOff val="6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Insert Picture Here</a:t>
            </a:r>
            <a:endParaRPr lang="en-US" dirty="0"/>
          </a:p>
        </p:txBody>
      </p:sp>
      <p:sp>
        <p:nvSpPr>
          <p:cNvPr id="7" name="Text Placeholder Position">
            <a:extLst>
              <a:ext uri="{FF2B5EF4-FFF2-40B4-BE49-F238E27FC236}">
                <a16:creationId xmlns:a16="http://schemas.microsoft.com/office/drawing/2014/main" id="{4CE3EED2-634D-E15A-33D0-6520802CB8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42240" y="4333486"/>
            <a:ext cx="5024781" cy="513199"/>
          </a:xfrm>
          <a:noFill/>
          <a:effectLst/>
        </p:spPr>
        <p:txBody>
          <a:bodyPr vert="horz" wrap="square" lIns="36000" tIns="72000" rIns="36000" bIns="72000" rtlCol="0" anchor="t" anchorCtr="0">
            <a:spAutoFit/>
          </a:bodyPr>
          <a:lstStyle>
            <a:lvl1pPr marL="0" indent="0">
              <a:lnSpc>
                <a:spcPct val="105000"/>
              </a:lnSpc>
              <a:buNone/>
              <a:defRPr lang="en-US" sz="2400" dirty="0">
                <a:solidFill>
                  <a:srgbClr val="00BA96"/>
                </a:solidFill>
                <a:effectLst/>
                <a:latin typeface="+mn-lt"/>
                <a:ea typeface="Roboto" panose="02000000000000000000" pitchFamily="2" charset="0"/>
                <a:cs typeface="+mn-cs"/>
              </a:defRPr>
            </a:lvl1pPr>
          </a:lstStyle>
          <a:p>
            <a:pPr marL="361950" lvl="0" indent="-361950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Position, Company</a:t>
            </a:r>
          </a:p>
        </p:txBody>
      </p:sp>
      <p:sp>
        <p:nvSpPr>
          <p:cNvPr id="36" name="Text Placeholder Author Name">
            <a:extLst>
              <a:ext uri="{FF2B5EF4-FFF2-40B4-BE49-F238E27FC236}">
                <a16:creationId xmlns:a16="http://schemas.microsoft.com/office/drawing/2014/main" id="{3B21F47B-DE1F-442D-A2B7-6866F87867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6541471" y="3613221"/>
            <a:ext cx="5025550" cy="699404"/>
          </a:xfrm>
          <a:prstGeom prst="rect">
            <a:avLst/>
          </a:prstGeom>
          <a:noFill/>
          <a:effectLst/>
        </p:spPr>
        <p:txBody>
          <a:bodyPr wrap="square" lIns="36000" tIns="72000" rIns="36000" bIns="72000" rtlCol="0" anchor="ctr" anchorCtr="0">
            <a:spAutoFit/>
          </a:bodyPr>
          <a:lstStyle>
            <a:lvl1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3600" b="1" kern="1200" dirty="0" smtClean="0"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+mn-lt"/>
                <a:ea typeface="Roboto" panose="02000000000000000000" pitchFamily="2" charset="0"/>
                <a:cs typeface="+mn-cs"/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43" name="Presentation Subtitle">
            <a:extLst>
              <a:ext uri="{FF2B5EF4-FFF2-40B4-BE49-F238E27FC236}">
                <a16:creationId xmlns:a16="http://schemas.microsoft.com/office/drawing/2014/main" id="{37BDB812-1395-4B02-ABCF-6A331EEE23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6795" y="1628800"/>
            <a:ext cx="10960226" cy="77753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 b="0" i="0">
                <a:solidFill>
                  <a:srgbClr val="00BA96"/>
                </a:solidFill>
                <a:latin typeface="Montserrat Medium" panose="00000600000000000000" pitchFamily="50" charset="-52"/>
                <a:ea typeface="Montserrat Medium" panose="00000600000000000000" pitchFamily="50" charset="-52"/>
                <a:cs typeface="Montserrat Medium" panose="00000600000000000000" pitchFamily="50" charset="-52"/>
              </a:defRPr>
            </a:lvl1pPr>
          </a:lstStyle>
          <a:p>
            <a:r>
              <a:rPr lang="en-GB" dirty="0"/>
              <a:t>Presentation Subtitle</a:t>
            </a:r>
            <a:endParaRPr lang="bg-BG" dirty="0"/>
          </a:p>
        </p:txBody>
      </p:sp>
      <p:sp>
        <p:nvSpPr>
          <p:cNvPr id="2" name="Presentation Title">
            <a:extLst>
              <a:ext uri="{FF2B5EF4-FFF2-40B4-BE49-F238E27FC236}">
                <a16:creationId xmlns:a16="http://schemas.microsoft.com/office/drawing/2014/main" id="{A4DF3AB8-E6E3-4FCE-8A4A-ECD147720A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795" y="548680"/>
            <a:ext cx="10960226" cy="957038"/>
          </a:xfrm>
          <a:prstGeom prst="rect">
            <a:avLst/>
          </a:prstGeom>
          <a:ln>
            <a:noFill/>
          </a:ln>
        </p:spPr>
        <p:txBody>
          <a:bodyPr wrap="square" lIns="0" tIns="274320" rIns="0" bIns="274320" anchor="ctr" anchorCtr="1">
            <a:noAutofit/>
          </a:bodyPr>
          <a:lstStyle>
            <a:lvl1pPr algn="ctr">
              <a:defRPr sz="5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7975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of Rectangle 4">
            <a:extLst>
              <a:ext uri="{FF2B5EF4-FFF2-40B4-BE49-F238E27FC236}">
                <a16:creationId xmlns:a16="http://schemas.microsoft.com/office/drawing/2014/main" id="{C62B52A4-D488-244D-CB7E-BEDBE9FFA013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0BA96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Slide Body Text">
            <a:extLst>
              <a:ext uri="{FF2B5EF4-FFF2-40B4-BE49-F238E27FC236}">
                <a16:creationId xmlns:a16="http://schemas.microsoft.com/office/drawing/2014/main" id="{889D93F4-ABFA-46BF-8E5D-FE6562ACB2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714" y="1268760"/>
            <a:ext cx="11802353" cy="5400601"/>
          </a:xfrm>
        </p:spPr>
        <p:txBody>
          <a:bodyPr/>
          <a:lstStyle>
            <a:lvl1pPr marL="538163" indent="-538163">
              <a:spcBef>
                <a:spcPts val="1200"/>
              </a:spcBef>
              <a:buClr>
                <a:srgbClr val="00BA96"/>
              </a:buClr>
              <a:buSzPct val="100000"/>
              <a:buFont typeface="+mj-lt"/>
              <a:buAutoNum type="arabicPeriod"/>
              <a:defRPr b="1">
                <a:solidFill>
                  <a:schemeClr val="bg2"/>
                </a:solidFill>
              </a:defRPr>
            </a:lvl1pPr>
            <a:lvl2pPr marL="803275" indent="-355600">
              <a:buClr>
                <a:srgbClr val="00BA96"/>
              </a:buClr>
              <a:defRPr>
                <a:solidFill>
                  <a:schemeClr val="bg2"/>
                </a:solidFill>
              </a:defRPr>
            </a:lvl2pPr>
          </a:lstStyle>
          <a:p>
            <a:pPr lvl="0"/>
            <a:r>
              <a:rPr lang="en-GB" dirty="0"/>
              <a:t>…</a:t>
            </a:r>
          </a:p>
          <a:p>
            <a:pPr lvl="1"/>
            <a:r>
              <a:rPr lang="en-GB" dirty="0"/>
              <a:t>…</a:t>
            </a:r>
          </a:p>
          <a:p>
            <a:pPr lvl="1"/>
            <a:r>
              <a:rPr lang="en-GB" dirty="0"/>
              <a:t>…</a:t>
            </a:r>
          </a:p>
          <a:p>
            <a:pPr lvl="1"/>
            <a:r>
              <a:rPr lang="en-GB" dirty="0"/>
              <a:t>…</a:t>
            </a:r>
          </a:p>
          <a:p>
            <a:pPr lvl="0"/>
            <a:r>
              <a:rPr lang="en-GB" dirty="0"/>
              <a:t>…</a:t>
            </a:r>
          </a:p>
          <a:p>
            <a:pPr lvl="0"/>
            <a:r>
              <a:rPr lang="en-GB" dirty="0"/>
              <a:t>…</a:t>
            </a:r>
            <a:endParaRPr lang="en-US" dirty="0"/>
          </a:p>
        </p:txBody>
      </p:sp>
      <p:sp>
        <p:nvSpPr>
          <p:cNvPr id="12" name="Slide Title">
            <a:extLst>
              <a:ext uri="{FF2B5EF4-FFF2-40B4-BE49-F238E27FC236}">
                <a16:creationId xmlns:a16="http://schemas.microsoft.com/office/drawing/2014/main" id="{48CCE616-2FC8-4941-8612-3EC8CFD84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55" y="100750"/>
            <a:ext cx="10768224" cy="8826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Table of Contents</a:t>
            </a:r>
          </a:p>
        </p:txBody>
      </p:sp>
      <p:pic>
        <p:nvPicPr>
          <p:cNvPr id="5" name="Picture 4" descr="SoftUni AI logo">
            <a:extLst>
              <a:ext uri="{FF2B5EF4-FFF2-40B4-BE49-F238E27FC236}">
                <a16:creationId xmlns:a16="http://schemas.microsoft.com/office/drawing/2014/main" id="{C3C90FCC-0CF7-14B4-7BAA-E1F020D6F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5B4E65F1-0C32-1B44-BF43-023F3A3D3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5693F7-DC3A-BF94-A771-71DA25FE949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60451" y="4725145"/>
            <a:ext cx="1473716" cy="178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1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Center Icon">
            <a:extLst>
              <a:ext uri="{FF2B5EF4-FFF2-40B4-BE49-F238E27FC236}">
                <a16:creationId xmlns:a16="http://schemas.microsoft.com/office/drawing/2014/main" id="{13B9A8FE-2718-4F2C-98D4-CBF86AD69D58}"/>
              </a:ext>
            </a:extLst>
          </p:cNvPr>
          <p:cNvSpPr>
            <a:spLocks noChangeAspect="1"/>
          </p:cNvSpPr>
          <p:nvPr userDrawn="1"/>
        </p:nvSpPr>
        <p:spPr>
          <a:xfrm>
            <a:off x="4318611" y="2852936"/>
            <a:ext cx="3551604" cy="3552529"/>
          </a:xfrm>
          <a:prstGeom prst="ellipse">
            <a:avLst/>
          </a:prstGeom>
          <a:gradFill>
            <a:gsLst>
              <a:gs pos="0">
                <a:srgbClr val="00BA96"/>
              </a:gs>
              <a:gs pos="100000">
                <a:srgbClr val="3D07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38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398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8" name="Slide Subtitle">
            <a:extLst>
              <a:ext uri="{FF2B5EF4-FFF2-40B4-BE49-F238E27FC236}">
                <a16:creationId xmlns:a16="http://schemas.microsoft.com/office/drawing/2014/main" id="{588387B4-E99E-4145-9D1D-F17CA5190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949" y="1801751"/>
            <a:ext cx="10958928" cy="7317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5000"/>
              </a:lnSpc>
              <a:buNone/>
              <a:defRPr sz="3600" b="0" i="0" baseline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50" charset="-52"/>
                <a:ea typeface="Roboto" panose="02000000000000000000" pitchFamily="2" charset="0"/>
                <a:cs typeface="Montserrat Medium" panose="00000600000000000000" pitchFamily="50" charset="-52"/>
              </a:defRPr>
            </a:lvl1pPr>
          </a:lstStyle>
          <a:p>
            <a:pPr lvl="0"/>
            <a:r>
              <a:rPr lang="en-US" dirty="0"/>
              <a:t>Click to Edit Section Subtitle</a:t>
            </a:r>
          </a:p>
        </p:txBody>
      </p:sp>
      <p:sp>
        <p:nvSpPr>
          <p:cNvPr id="13" name="Slide Title">
            <a:extLst>
              <a:ext uri="{FF2B5EF4-FFF2-40B4-BE49-F238E27FC236}">
                <a16:creationId xmlns:a16="http://schemas.microsoft.com/office/drawing/2014/main" id="{8A28C56F-AE84-49D0-9AD1-1F0CEEABF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4949" y="836712"/>
            <a:ext cx="10958928" cy="780383"/>
          </a:xfrm>
          <a:prstGeom prst="rect">
            <a:avLst/>
          </a:prstGeom>
        </p:spPr>
        <p:txBody>
          <a:bodyPr vert="horz" lIns="108000" tIns="36000" rIns="108000" bIns="36000" rtlCol="0" anchor="ctr">
            <a:noAutofit/>
          </a:bodyPr>
          <a:lstStyle>
            <a:lvl1pPr algn="ctr">
              <a:lnSpc>
                <a:spcPct val="105000"/>
              </a:lnSpc>
              <a:defRPr lang="en-US" sz="5396" b="1" i="0" baseline="0">
                <a:solidFill>
                  <a:srgbClr val="00BA96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Section Title</a:t>
            </a:r>
            <a:endParaRPr lang="en-US" altLang="ko-KR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013B7E9D-0360-E6FE-252B-10CE9E4DA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3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50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Subtitle">
            <a:extLst>
              <a:ext uri="{FF2B5EF4-FFF2-40B4-BE49-F238E27FC236}">
                <a16:creationId xmlns:a16="http://schemas.microsoft.com/office/drawing/2014/main" id="{588387B4-E99E-4145-9D1D-F17CA5190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949" y="1622475"/>
            <a:ext cx="10958928" cy="7317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5000"/>
              </a:lnSpc>
              <a:buNone/>
              <a:defRPr sz="3600" b="0" i="0" baseline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50" charset="-52"/>
                <a:ea typeface="Montserrat Medium" panose="00000600000000000000" pitchFamily="50" charset="-52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Section Subtitle</a:t>
            </a:r>
          </a:p>
        </p:txBody>
      </p:sp>
      <p:sp>
        <p:nvSpPr>
          <p:cNvPr id="13" name="Slide Title">
            <a:extLst>
              <a:ext uri="{FF2B5EF4-FFF2-40B4-BE49-F238E27FC236}">
                <a16:creationId xmlns:a16="http://schemas.microsoft.com/office/drawing/2014/main" id="{8A28C56F-AE84-49D0-9AD1-1F0CEEABF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4949" y="692696"/>
            <a:ext cx="10958928" cy="780383"/>
          </a:xfrm>
          <a:prstGeom prst="rect">
            <a:avLst/>
          </a:prstGeom>
        </p:spPr>
        <p:txBody>
          <a:bodyPr vert="horz" lIns="108000" tIns="36000" rIns="108000" bIns="36000" rtlCol="0" anchor="ctr">
            <a:noAutofit/>
          </a:bodyPr>
          <a:lstStyle>
            <a:lvl1pPr algn="ctr">
              <a:lnSpc>
                <a:spcPct val="105000"/>
              </a:lnSpc>
              <a:defRPr lang="en-US" sz="5396" b="1" i="0" baseline="0">
                <a:solidFill>
                  <a:srgbClr val="75FFE5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Section Title</a:t>
            </a:r>
            <a:endParaRPr lang="en-US" altLang="ko-KR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B6B24A-4DC6-9128-47A7-704CC7F468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01125" y="2780928"/>
            <a:ext cx="6786574" cy="3384376"/>
          </a:xfrm>
          <a:ln>
            <a:solidFill>
              <a:schemeClr val="bg1">
                <a:alpha val="60000"/>
              </a:schemeClr>
            </a:solidFill>
          </a:ln>
          <a:effectLst/>
        </p:spPr>
        <p:txBody>
          <a:bodyPr lIns="144000" tIns="108000" rIns="144000" bIns="108000" anchor="ctr" anchorCtr="1">
            <a:noAutofit/>
          </a:bodyPr>
          <a:lstStyle>
            <a:lvl1pPr marL="0" indent="0" algn="l">
              <a:buNone/>
              <a:defRPr sz="32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Insert Picture Here</a:t>
            </a:r>
            <a:endParaRPr lang="en-BG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DA9A60E9-1AD5-A39A-713A-240B3BB0D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5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Subtitle"/>
          <p:cNvSpPr>
            <a:spLocks noGrp="1"/>
          </p:cNvSpPr>
          <p:nvPr>
            <p:ph type="subTitle" sz="quarter" idx="11" hasCustomPrompt="1"/>
          </p:nvPr>
        </p:nvSpPr>
        <p:spPr>
          <a:xfrm>
            <a:off x="4619974" y="3101832"/>
            <a:ext cx="7091062" cy="626701"/>
          </a:xfrm>
          <a:prstGeom prst="rect">
            <a:avLst/>
          </a:prstGeom>
        </p:spPr>
        <p:txBody>
          <a:bodyPr vert="horz" wrap="square" lIns="108000" tIns="36000" rIns="108000" bIns="36000" rtlCol="0" anchor="ctr">
            <a:spAutoFit/>
          </a:bodyPr>
          <a:lstStyle>
            <a:lvl1pPr marL="0" indent="0" algn="ctr" latinLnBrk="0">
              <a:lnSpc>
                <a:spcPct val="105000"/>
              </a:lnSpc>
              <a:buNone/>
              <a:defRPr lang="en-US" sz="3600" b="0" baseline="0" noProof="0" dirty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50" charset="-52"/>
                <a:cs typeface="Arial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 noProof="0" dirty="0"/>
              <a:t>Click to Edit Section Subtitle</a:t>
            </a:r>
          </a:p>
        </p:txBody>
      </p:sp>
      <p:sp>
        <p:nvSpPr>
          <p:cNvPr id="10" name="Slide Title"/>
          <p:cNvSpPr>
            <a:spLocks noGrp="1"/>
          </p:cNvSpPr>
          <p:nvPr>
            <p:ph type="title" sz="quarter" idx="10" hasCustomPrompt="1"/>
          </p:nvPr>
        </p:nvSpPr>
        <p:spPr>
          <a:xfrm>
            <a:off x="4619974" y="2060848"/>
            <a:ext cx="7091062" cy="903700"/>
          </a:xfrm>
          <a:prstGeom prst="rect">
            <a:avLst/>
          </a:prstGeom>
        </p:spPr>
        <p:txBody>
          <a:bodyPr vert="horz" wrap="square" lIns="108000" tIns="36000" rIns="108000" bIns="36000" rtlCol="0" anchor="ctr" anchorCtr="0">
            <a:spAutoFit/>
          </a:bodyPr>
          <a:lstStyle>
            <a:lvl1pPr marL="0" indent="0" algn="ctr" latinLnBrk="0">
              <a:lnSpc>
                <a:spcPct val="105000"/>
              </a:lnSpc>
              <a:buNone/>
              <a:defRPr lang="en-US" altLang="ko-KR" sz="5400" b="1" i="0" baseline="0" noProof="0" dirty="0">
                <a:solidFill>
                  <a:srgbClr val="00BA96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lvl="0" algn="ctr"/>
            <a:r>
              <a:rPr lang="en-US" noProof="0" dirty="0"/>
              <a:t>Edit Section Title</a:t>
            </a:r>
            <a:endParaRPr lang="en-US" altLang="ko-KR" noProof="0" dirty="0"/>
          </a:p>
        </p:txBody>
      </p:sp>
      <p:sp>
        <p:nvSpPr>
          <p:cNvPr id="4" name="Oval Center Icon"/>
          <p:cNvSpPr>
            <a:spLocks noChangeAspect="1"/>
          </p:cNvSpPr>
          <p:nvPr/>
        </p:nvSpPr>
        <p:spPr>
          <a:xfrm>
            <a:off x="693812" y="1124744"/>
            <a:ext cx="3551604" cy="3552529"/>
          </a:xfrm>
          <a:prstGeom prst="ellipse">
            <a:avLst/>
          </a:prstGeom>
          <a:gradFill>
            <a:gsLst>
              <a:gs pos="0">
                <a:srgbClr val="00BA96"/>
              </a:gs>
              <a:gs pos="100000">
                <a:srgbClr val="3D07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38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ko-KR" sz="2398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9BF9558C-8863-6EDC-1683-96A4CF4B12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5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3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Abstra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7A19-D572-FC4F-F648-382AB4C0E3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2204" y="2389483"/>
            <a:ext cx="7632848" cy="96750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Demo Slide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88023F-7165-C782-A747-713DEC261A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286070"/>
            <a:ext cx="3950550" cy="4285859"/>
          </a:xfrm>
          <a:prstGeom prst="rect">
            <a:avLst/>
          </a:prstGeom>
        </p:spPr>
      </p:pic>
      <p:pic>
        <p:nvPicPr>
          <p:cNvPr id="4" name="Picture 3" descr="abstract network">
            <a:extLst>
              <a:ext uri="{FF2B5EF4-FFF2-40B4-BE49-F238E27FC236}">
                <a16:creationId xmlns:a16="http://schemas.microsoft.com/office/drawing/2014/main" id="{6F0E1C26-F9D4-9F23-D7F9-430539AAB4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748" y="1848201"/>
            <a:ext cx="3390668" cy="3233607"/>
          </a:xfrm>
          <a:prstGeom prst="rect">
            <a:avLst/>
          </a:prstGeom>
        </p:spPr>
      </p:pic>
      <p:sp>
        <p:nvSpPr>
          <p:cNvPr id="5" name="Slide Subtitle">
            <a:extLst>
              <a:ext uri="{FF2B5EF4-FFF2-40B4-BE49-F238E27FC236}">
                <a16:creationId xmlns:a16="http://schemas.microsoft.com/office/drawing/2014/main" id="{0344216F-8916-D20C-E7E9-C219340D14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22204" y="3482811"/>
            <a:ext cx="7632848" cy="8102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5000"/>
              </a:lnSpc>
              <a:buNone/>
              <a:defRPr sz="3600" b="0" i="0" baseline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2" charset="0"/>
                <a:ea typeface="Montserrat Medium" panose="00000600000000000000" pitchFamily="2" charset="0"/>
                <a:cs typeface="Montserrat Medium" panose="00000600000000000000" pitchFamily="2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E0DCA5D-3F03-954E-7A78-758BE0865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5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of Rectangle 4">
            <a:extLst>
              <a:ext uri="{FF2B5EF4-FFF2-40B4-BE49-F238E27FC236}">
                <a16:creationId xmlns:a16="http://schemas.microsoft.com/office/drawing/2014/main" id="{EDBED750-FB43-855D-3C59-452045ED2C8C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0BA96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3483657-164E-4EE9-9349-4B9023216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Body Text">
            <a:extLst>
              <a:ext uri="{FF2B5EF4-FFF2-40B4-BE49-F238E27FC236}">
                <a16:creationId xmlns:a16="http://schemas.microsoft.com/office/drawing/2014/main" id="{5A9D2960-6D42-439F-82E8-812822013A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>
            <a:norm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19B5B676-7892-440F-8191-7109B2C598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2" name="Picture 1" descr="SoftUni AI logo">
            <a:extLst>
              <a:ext uri="{FF2B5EF4-FFF2-40B4-BE49-F238E27FC236}">
                <a16:creationId xmlns:a16="http://schemas.microsoft.com/office/drawing/2014/main" id="{DF879E57-BABD-22A8-5DD2-EC221C1C6A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0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Left">
            <a:extLst>
              <a:ext uri="{FF2B5EF4-FFF2-40B4-BE49-F238E27FC236}">
                <a16:creationId xmlns:a16="http://schemas.microsoft.com/office/drawing/2014/main" id="{D4637CB8-71A7-5A5D-8492-79902B6C0CEA}"/>
              </a:ext>
            </a:extLst>
          </p:cNvPr>
          <p:cNvSpPr/>
          <p:nvPr userDrawn="1"/>
        </p:nvSpPr>
        <p:spPr>
          <a:xfrm>
            <a:off x="1" y="980728"/>
            <a:ext cx="587092" cy="5877272"/>
          </a:xfrm>
          <a:prstGeom prst="rect">
            <a:avLst/>
          </a:prstGeom>
          <a:gradFill>
            <a:gsLst>
              <a:gs pos="0">
                <a:srgbClr val="18151C"/>
              </a:gs>
              <a:gs pos="31000">
                <a:srgbClr val="231852"/>
              </a:gs>
              <a:gs pos="95000">
                <a:schemeClr val="bg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398" b="0" i="0" u="none" strike="noStrike" kern="1200" cap="none" spc="0" normalizeH="0" baseline="0" noProof="0" dirty="0">
              <a:ln>
                <a:noFill/>
              </a:ln>
              <a:solidFill>
                <a:srgbClr val="F7C86D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8" name="Round Single Corner of Rectangle 4" descr="SoftUni AI logo">
            <a:extLst>
              <a:ext uri="{FF2B5EF4-FFF2-40B4-BE49-F238E27FC236}">
                <a16:creationId xmlns:a16="http://schemas.microsoft.com/office/drawing/2014/main" id="{378C7D6D-3A23-08FA-6787-C90C4681461E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0BA96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63AB395-E294-42D2-A1ED-1AF3AC4FD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 descr="Important concept - illustration">
            <a:extLst>
              <a:ext uri="{FF2B5EF4-FFF2-40B4-BE49-F238E27FC236}">
                <a16:creationId xmlns:a16="http://schemas.microsoft.com/office/drawing/2014/main" id="{117C9FDA-1911-CE47-58E2-D7A56C81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3" name="Slide Body Text">
            <a:extLst>
              <a:ext uri="{FF2B5EF4-FFF2-40B4-BE49-F238E27FC236}">
                <a16:creationId xmlns:a16="http://schemas.microsoft.com/office/drawing/2014/main" id="{41A9683C-0268-7491-32C2-68ECF3556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3812" y="1196124"/>
            <a:ext cx="11305256" cy="5561125"/>
          </a:xfrm>
        </p:spPr>
        <p:txBody>
          <a:bodyPr>
            <a:norm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Title">
            <a:extLst>
              <a:ext uri="{FF2B5EF4-FFF2-40B4-BE49-F238E27FC236}">
                <a16:creationId xmlns:a16="http://schemas.microsoft.com/office/drawing/2014/main" id="{4ED30444-7448-455E-ACFD-2D8F93C93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17" name="Picture 16" descr="Important concept - illustration">
            <a:extLst>
              <a:ext uri="{FF2B5EF4-FFF2-40B4-BE49-F238E27FC236}">
                <a16:creationId xmlns:a16="http://schemas.microsoft.com/office/drawing/2014/main" id="{61C9A7C8-A8FF-96A2-B887-D1F64DA6BD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26943">
            <a:off x="91521" y="5224352"/>
            <a:ext cx="753440" cy="1388415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254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Left">
            <a:extLst>
              <a:ext uri="{FF2B5EF4-FFF2-40B4-BE49-F238E27FC236}">
                <a16:creationId xmlns:a16="http://schemas.microsoft.com/office/drawing/2014/main" id="{D4637CB8-71A7-5A5D-8492-79902B6C0CEA}"/>
              </a:ext>
            </a:extLst>
          </p:cNvPr>
          <p:cNvSpPr/>
          <p:nvPr userDrawn="1"/>
        </p:nvSpPr>
        <p:spPr>
          <a:xfrm>
            <a:off x="0" y="980728"/>
            <a:ext cx="1004484" cy="5877272"/>
          </a:xfrm>
          <a:prstGeom prst="rect">
            <a:avLst/>
          </a:prstGeom>
          <a:gradFill>
            <a:gsLst>
              <a:gs pos="0">
                <a:srgbClr val="18151C"/>
              </a:gs>
              <a:gs pos="31000">
                <a:srgbClr val="231852"/>
              </a:gs>
              <a:gs pos="95000">
                <a:schemeClr val="bg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85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398" b="0" i="0" u="none" strike="noStrike" kern="1200" cap="none" spc="0" normalizeH="0" baseline="0" noProof="0" dirty="0">
              <a:ln>
                <a:noFill/>
              </a:ln>
              <a:solidFill>
                <a:srgbClr val="F7C86D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8" name="Round Single Corner of Rectangle 4">
            <a:extLst>
              <a:ext uri="{FF2B5EF4-FFF2-40B4-BE49-F238E27FC236}">
                <a16:creationId xmlns:a16="http://schemas.microsoft.com/office/drawing/2014/main" id="{378C7D6D-3A23-08FA-6787-C90C4681461E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0BA96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63AB395-E294-42D2-A1ED-1AF3AC4FD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 descr="SoftUni AI logo">
            <a:extLst>
              <a:ext uri="{FF2B5EF4-FFF2-40B4-BE49-F238E27FC236}">
                <a16:creationId xmlns:a16="http://schemas.microsoft.com/office/drawing/2014/main" id="{117C9FDA-1911-CE47-58E2-D7A56C81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3" name="Slide Body Text">
            <a:extLst>
              <a:ext uri="{FF2B5EF4-FFF2-40B4-BE49-F238E27FC236}">
                <a16:creationId xmlns:a16="http://schemas.microsoft.com/office/drawing/2014/main" id="{41A9683C-0268-7491-32C2-68ECF35560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5860" y="1196124"/>
            <a:ext cx="10873208" cy="5561125"/>
          </a:xfrm>
        </p:spPr>
        <p:txBody>
          <a:bodyPr>
            <a:norm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Title">
            <a:extLst>
              <a:ext uri="{FF2B5EF4-FFF2-40B4-BE49-F238E27FC236}">
                <a16:creationId xmlns:a16="http://schemas.microsoft.com/office/drawing/2014/main" id="{4ED30444-7448-455E-ACFD-2D8F93C93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17" name="Picture 16" descr="Important concept - illustration">
            <a:extLst>
              <a:ext uri="{FF2B5EF4-FFF2-40B4-BE49-F238E27FC236}">
                <a16:creationId xmlns:a16="http://schemas.microsoft.com/office/drawing/2014/main" id="{61C9A7C8-A8FF-96A2-B887-D1F64DA6BD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26943">
            <a:off x="260278" y="3984463"/>
            <a:ext cx="1421116" cy="2618787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2205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rce Cod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of Rectangle 4">
            <a:extLst>
              <a:ext uri="{FF2B5EF4-FFF2-40B4-BE49-F238E27FC236}">
                <a16:creationId xmlns:a16="http://schemas.microsoft.com/office/drawing/2014/main" id="{EDBED750-FB43-855D-3C59-452045ED2C8C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0BA96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3483657-164E-4EE9-9349-4B90232162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Body Text">
            <a:extLst>
              <a:ext uri="{FF2B5EF4-FFF2-40B4-BE49-F238E27FC236}">
                <a16:creationId xmlns:a16="http://schemas.microsoft.com/office/drawing/2014/main" id="{5A9D2960-6D42-439F-82E8-812822013A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>
            <a:norm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19B5B676-7892-440F-8191-7109B2C598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2" name="Picture 1" descr="SoftUni AI logo">
            <a:extLst>
              <a:ext uri="{FF2B5EF4-FFF2-40B4-BE49-F238E27FC236}">
                <a16:creationId xmlns:a16="http://schemas.microsoft.com/office/drawing/2014/main" id="{DF879E57-BABD-22A8-5DD2-EC221C1C6A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D747F1-67CC-27D3-C555-BC0D4639D2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266" y="1998965"/>
            <a:ext cx="10951753" cy="1467957"/>
          </a:xfrm>
          <a:solidFill>
            <a:schemeClr val="accent6">
              <a:lumMod val="75000"/>
              <a:alpha val="1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>
            <a:lvl1pPr marL="0" indent="0">
              <a:spcBef>
                <a:spcPts val="200"/>
              </a:spcBef>
              <a:spcAft>
                <a:spcPts val="200"/>
              </a:spcAft>
              <a:buNone/>
              <a:defRPr sz="2800" b="1">
                <a:latin typeface="Consolas" panose="020B0609020204030204" pitchFamily="49" charset="0"/>
              </a:defRPr>
            </a:lvl1pPr>
          </a:lstStyle>
          <a:p>
            <a:pPr lvl="0"/>
            <a:r>
              <a:rPr lang="en-US" dirty="0"/>
              <a:t>Source code …</a:t>
            </a:r>
          </a:p>
          <a:p>
            <a:pPr lvl="0"/>
            <a:r>
              <a:rPr lang="en-US" dirty="0"/>
              <a:t>Source code …</a:t>
            </a:r>
          </a:p>
          <a:p>
            <a:pPr lvl="0"/>
            <a:r>
              <a:rPr lang="en-US" dirty="0"/>
              <a:t>Source code …</a:t>
            </a:r>
          </a:p>
        </p:txBody>
      </p:sp>
    </p:spTree>
    <p:extLst>
      <p:ext uri="{BB962C8B-B14F-4D97-AF65-F5344CB8AC3E}">
        <p14:creationId xmlns:p14="http://schemas.microsoft.com/office/powerpoint/2010/main" val="58783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Body">
            <a:extLst>
              <a:ext uri="{FF2B5EF4-FFF2-40B4-BE49-F238E27FC236}">
                <a16:creationId xmlns:a16="http://schemas.microsoft.com/office/drawing/2014/main" id="{A2ABE920-240F-4CF6-AD45-23ED489FAD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7812" y="1265318"/>
            <a:ext cx="7424300" cy="5491931"/>
          </a:xfrm>
        </p:spPr>
        <p:txBody>
          <a:bodyPr/>
          <a:lstStyle>
            <a:lvl1pPr latinLnBrk="0">
              <a:defRPr/>
            </a:lvl1pPr>
            <a:lvl2pPr latinLnBrk="0">
              <a:defRPr/>
            </a:lvl2pPr>
            <a:lvl3pPr latinLnBrk="0">
              <a:defRPr/>
            </a:lvl3pPr>
            <a:lvl4pPr latinLnBrk="0">
              <a:defRPr/>
            </a:lvl4pPr>
            <a:lvl5pPr latinLnBrk="0">
              <a:defRPr/>
            </a:lvl5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Rectangle Down">
            <a:extLst>
              <a:ext uri="{FF2B5EF4-FFF2-40B4-BE49-F238E27FC236}">
                <a16:creationId xmlns:a16="http://schemas.microsoft.com/office/drawing/2014/main" id="{E9B994EC-35A8-4A11-98CB-25DC28852F94}"/>
              </a:ext>
            </a:extLst>
          </p:cNvPr>
          <p:cNvSpPr/>
          <p:nvPr/>
        </p:nvSpPr>
        <p:spPr>
          <a:xfrm>
            <a:off x="405851" y="1707765"/>
            <a:ext cx="3888361" cy="5013176"/>
          </a:xfrm>
          <a:prstGeom prst="rect">
            <a:avLst/>
          </a:prstGeom>
          <a:solidFill>
            <a:srgbClr val="1B6C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38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ko-KR" sz="2398" b="0" i="0" u="none" strike="noStrike" cap="none" spc="0" normalizeH="0" baseline="0" noProof="0">
              <a:ln>
                <a:noFill/>
              </a:ln>
              <a:solidFill>
                <a:srgbClr val="F7C86D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5" name="Picture Placeholder Left"/>
          <p:cNvSpPr>
            <a:spLocks noGrp="1"/>
          </p:cNvSpPr>
          <p:nvPr>
            <p:ph type="pic" idx="1" hasCustomPrompt="1"/>
          </p:nvPr>
        </p:nvSpPr>
        <p:spPr>
          <a:xfrm>
            <a:off x="262435" y="1265319"/>
            <a:ext cx="3888360" cy="531910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25000"/>
                <a:lumOff val="75000"/>
                <a:alpha val="69804"/>
              </a:schemeClr>
            </a:solidFill>
          </a:ln>
        </p:spPr>
        <p:txBody>
          <a:bodyPr anchor="ctr"/>
          <a:lstStyle>
            <a:lvl1pPr marL="0" indent="0" algn="ctr" latinLnBrk="0">
              <a:buNone/>
              <a:defRPr sz="213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marL="609036" indent="0">
              <a:buNone/>
              <a:defRPr sz="3730"/>
            </a:lvl2pPr>
            <a:lvl3pPr marL="1218072" indent="0">
              <a:buNone/>
              <a:defRPr sz="3197"/>
            </a:lvl3pPr>
            <a:lvl4pPr marL="1827109" indent="0">
              <a:buNone/>
              <a:defRPr sz="2664"/>
            </a:lvl4pPr>
            <a:lvl5pPr marL="2436145" indent="0">
              <a:buNone/>
              <a:defRPr sz="2664"/>
            </a:lvl5pPr>
            <a:lvl6pPr marL="3045182" indent="0">
              <a:buNone/>
              <a:defRPr sz="2664"/>
            </a:lvl6pPr>
            <a:lvl7pPr marL="3654218" indent="0">
              <a:buNone/>
              <a:defRPr sz="2664"/>
            </a:lvl7pPr>
            <a:lvl8pPr marL="4263254" indent="0">
              <a:buNone/>
              <a:defRPr sz="2664"/>
            </a:lvl8pPr>
            <a:lvl9pPr marL="4872290" indent="0">
              <a:buNone/>
              <a:defRPr sz="2664"/>
            </a:lvl9pPr>
          </a:lstStyle>
          <a:p>
            <a:r>
              <a:rPr lang="en-US" altLang="ko-KR" noProof="0" dirty="0"/>
              <a:t>Your Picture Here</a:t>
            </a:r>
          </a:p>
        </p:txBody>
      </p:sp>
      <p:sp>
        <p:nvSpPr>
          <p:cNvPr id="4" name="Round Single Corner of Rectangle 4">
            <a:extLst>
              <a:ext uri="{FF2B5EF4-FFF2-40B4-BE49-F238E27FC236}">
                <a16:creationId xmlns:a16="http://schemas.microsoft.com/office/drawing/2014/main" id="{F762F149-E44E-D88E-EEB1-032C7F0B5329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0BA96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Slide Title">
            <a:extLst>
              <a:ext uri="{FF2B5EF4-FFF2-40B4-BE49-F238E27FC236}">
                <a16:creationId xmlns:a16="http://schemas.microsoft.com/office/drawing/2014/main" id="{3F218E34-55D7-4290-BFE4-80F31F9415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55" y="100750"/>
            <a:ext cx="10800601" cy="882654"/>
          </a:xfrm>
          <a:prstGeom prst="rect">
            <a:avLst/>
          </a:prstGeom>
        </p:spPr>
        <p:txBody>
          <a:bodyPr>
            <a:normAutofit/>
          </a:bodyPr>
          <a:lstStyle>
            <a:lvl1pPr latinLnBrk="0">
              <a:defRPr sz="44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noProof="0" dirty="0"/>
              <a:t>Slide Title</a:t>
            </a:r>
          </a:p>
        </p:txBody>
      </p:sp>
      <p:pic>
        <p:nvPicPr>
          <p:cNvPr id="2" name="Picture 1" descr="SoftUni AI logo">
            <a:extLst>
              <a:ext uri="{FF2B5EF4-FFF2-40B4-BE49-F238E27FC236}">
                <a16:creationId xmlns:a16="http://schemas.microsoft.com/office/drawing/2014/main" id="{F7356985-19C0-FC70-BA54-354EBF858A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7D425D3A-0F60-ADE4-8DC2-7D66E16AB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2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Right">
            <a:extLst>
              <a:ext uri="{FF2B5EF4-FFF2-40B4-BE49-F238E27FC236}">
                <a16:creationId xmlns:a16="http://schemas.microsoft.com/office/drawing/2014/main" id="{AF69A59F-C564-4A04-B1CC-31C2614999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4410" y="1195930"/>
            <a:ext cx="5904057" cy="5561320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Left">
            <a:extLst>
              <a:ext uri="{FF2B5EF4-FFF2-40B4-BE49-F238E27FC236}">
                <a16:creationId xmlns:a16="http://schemas.microsoft.com/office/drawing/2014/main" id="{C8A626D2-456B-41EF-9818-EA8DD7E314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355" y="1195930"/>
            <a:ext cx="5832049" cy="5561320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ound Single Corner of Rectangle 4">
            <a:extLst>
              <a:ext uri="{FF2B5EF4-FFF2-40B4-BE49-F238E27FC236}">
                <a16:creationId xmlns:a16="http://schemas.microsoft.com/office/drawing/2014/main" id="{81E5F87F-0243-5B6C-4C40-12438D7A8822}"/>
              </a:ext>
            </a:extLst>
          </p:cNvPr>
          <p:cNvSpPr/>
          <p:nvPr userDrawn="1"/>
        </p:nvSpPr>
        <p:spPr bwMode="auto">
          <a:xfrm flipV="1">
            <a:off x="-2" y="28744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3D0791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38A09987-8827-47B7-85D3-6D69487FC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55" y="100750"/>
            <a:ext cx="10800601" cy="8826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2" name="Picture 1" descr="SoftUni AI logo">
            <a:extLst>
              <a:ext uri="{FF2B5EF4-FFF2-40B4-BE49-F238E27FC236}">
                <a16:creationId xmlns:a16="http://schemas.microsoft.com/office/drawing/2014/main" id="{BCC7C720-726A-9335-8A59-91012FE1CB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9840FC18-341D-2D14-993D-5BB017131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819468-5A1A-AFE7-5A13-5FF3A1BFFE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8308" y="3068960"/>
            <a:ext cx="1347333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3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27F5919-4634-9BCA-DFA5-9E7F7AFE648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88824" cy="6858000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32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7" name="Slide Title">
            <a:extLst>
              <a:ext uri="{FF2B5EF4-FFF2-40B4-BE49-F238E27FC236}">
                <a16:creationId xmlns:a16="http://schemas.microsoft.com/office/drawing/2014/main" id="{389DEC12-7432-E1F6-D89B-711C47DC3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817376"/>
            <a:ext cx="12188825" cy="1040624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3D0791">
                  <a:alpha val="80000"/>
                </a:srgbClr>
              </a:gs>
              <a:gs pos="100000">
                <a:srgbClr val="009276">
                  <a:alpha val="80000"/>
                </a:srgbClr>
              </a:gs>
            </a:gsLst>
            <a:lin ang="12600000" scaled="0"/>
          </a:gradFill>
        </p:spPr>
        <p:txBody>
          <a:bodyPr lIns="216000" tIns="180000" rIns="216000" bIns="180000" anchor="b" anchorCtr="0">
            <a:spAutoFit/>
          </a:bodyPr>
          <a:lstStyle>
            <a:lvl1pPr algn="ctr">
              <a:defRPr sz="440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3EE0119-8BC7-77EC-9340-4C6D5B7DB4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40000"/>
                    <a:lumOff val="60000"/>
                    <a:alpha val="3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06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Title">
            <a:extLst>
              <a:ext uri="{FF2B5EF4-FFF2-40B4-BE49-F238E27FC236}">
                <a16:creationId xmlns:a16="http://schemas.microsoft.com/office/drawing/2014/main" id="{FE590B68-01A2-42BB-903F-30E375DCA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876" y="100750"/>
            <a:ext cx="11896724" cy="8826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3" name="Picture 2" descr="SoftUni AI logo">
            <a:extLst>
              <a:ext uri="{FF2B5EF4-FFF2-40B4-BE49-F238E27FC236}">
                <a16:creationId xmlns:a16="http://schemas.microsoft.com/office/drawing/2014/main" id="{3653DF68-1F8A-36E7-A4EA-D3C0ACDBA7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8FF1D71E-17D6-FB9F-FA94-9008426AF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36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170B4-248D-5FF6-4449-7EA8A506BF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820" y="1032066"/>
            <a:ext cx="5827942" cy="1068011"/>
          </a:xfrm>
        </p:spPr>
        <p:txBody>
          <a:bodyPr>
            <a:noAutofit/>
          </a:bodyPr>
          <a:lstStyle>
            <a:lvl1pPr>
              <a:defRPr sz="60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Take a Break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5B0056F-B61D-AAD1-8BF5-2BB6FD68B655}"/>
              </a:ext>
            </a:extLst>
          </p:cNvPr>
          <p:cNvGrpSpPr/>
          <p:nvPr userDrawn="1"/>
        </p:nvGrpSpPr>
        <p:grpSpPr>
          <a:xfrm>
            <a:off x="889240" y="3385382"/>
            <a:ext cx="4578022" cy="2940771"/>
            <a:chOff x="1028701" y="3009899"/>
            <a:chExt cx="6131371" cy="3938592"/>
          </a:xfrm>
        </p:grpSpPr>
        <p:sp>
          <p:nvSpPr>
            <p:cNvPr id="4" name="Rectangle: Rounded Corners 16">
              <a:hlinkClick r:id="rId3"/>
              <a:extLst>
                <a:ext uri="{FF2B5EF4-FFF2-40B4-BE49-F238E27FC236}">
                  <a16:creationId xmlns:a16="http://schemas.microsoft.com/office/drawing/2014/main" id="{DFE198B6-9449-3BD0-A3EF-9CB8115D6363}"/>
                </a:ext>
              </a:extLst>
            </p:cNvPr>
            <p:cNvSpPr/>
            <p:nvPr/>
          </p:nvSpPr>
          <p:spPr>
            <a:xfrm>
              <a:off x="1028701" y="3009899"/>
              <a:ext cx="5676899" cy="1333764"/>
            </a:xfrm>
            <a:prstGeom prst="roundRect">
              <a:avLst>
                <a:gd name="adj" fmla="val 4655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9786A6F-4EAA-0786-840C-A0B138BD0998}"/>
                </a:ext>
              </a:extLst>
            </p:cNvPr>
            <p:cNvGrpSpPr/>
            <p:nvPr/>
          </p:nvGrpSpPr>
          <p:grpSpPr>
            <a:xfrm>
              <a:off x="1028701" y="3009899"/>
              <a:ext cx="6131371" cy="3938592"/>
              <a:chOff x="50801" y="20637"/>
              <a:chExt cx="8175161" cy="5251453"/>
            </a:xfrm>
          </p:grpSpPr>
          <p:sp>
            <p:nvSpPr>
              <p:cNvPr id="6" name="TextBox 8">
                <a:extLst>
                  <a:ext uri="{FF2B5EF4-FFF2-40B4-BE49-F238E27FC236}">
                    <a16:creationId xmlns:a16="http://schemas.microsoft.com/office/drawing/2014/main" id="{38E15180-7D87-82A7-73AE-2BC7B6B34764}"/>
                  </a:ext>
                </a:extLst>
              </p:cNvPr>
              <p:cNvSpPr txBox="1"/>
              <p:nvPr/>
            </p:nvSpPr>
            <p:spPr>
              <a:xfrm>
                <a:off x="50801" y="2828926"/>
                <a:ext cx="5533250" cy="24431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559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999" b="1" i="0" u="none" strike="noStrike" kern="1200" cap="none" spc="39" normalizeH="0" baseline="0" noProof="0" dirty="0">
                  <a:ln>
                    <a:noFill/>
                  </a:ln>
                  <a:solidFill>
                    <a:srgbClr val="F32B33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grpSp>
            <p:nvGrpSpPr>
              <p:cNvPr id="7" name="Group 9">
                <a:extLst>
                  <a:ext uri="{FF2B5EF4-FFF2-40B4-BE49-F238E27FC236}">
                    <a16:creationId xmlns:a16="http://schemas.microsoft.com/office/drawing/2014/main" id="{9C81EEAD-3DAE-E77A-9B2E-0A543D54868F}"/>
                  </a:ext>
                </a:extLst>
              </p:cNvPr>
              <p:cNvGrpSpPr/>
              <p:nvPr/>
            </p:nvGrpSpPr>
            <p:grpSpPr>
              <a:xfrm>
                <a:off x="5994398" y="20637"/>
                <a:ext cx="2231564" cy="1778352"/>
                <a:chOff x="-283342" y="9432"/>
                <a:chExt cx="1019942" cy="812800"/>
              </a:xfrm>
            </p:grpSpPr>
            <p:sp>
              <p:nvSpPr>
                <p:cNvPr id="9" name="Freeform 17">
                  <a:extLst>
                    <a:ext uri="{FF2B5EF4-FFF2-40B4-BE49-F238E27FC236}">
                      <a16:creationId xmlns:a16="http://schemas.microsoft.com/office/drawing/2014/main" id="{9B2AFEA6-0C3C-D4E5-0CBD-BC7A1F70B4E3}"/>
                    </a:ext>
                  </a:extLst>
                </p:cNvPr>
                <p:cNvSpPr/>
                <p:nvPr/>
              </p:nvSpPr>
              <p:spPr>
                <a:xfrm>
                  <a:off x="-283342" y="9432"/>
                  <a:ext cx="809173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173" h="812800">
                      <a:moveTo>
                        <a:pt x="404587" y="0"/>
                      </a:moveTo>
                      <a:cubicBezTo>
                        <a:pt x="628326" y="1001"/>
                        <a:pt x="809174" y="182659"/>
                        <a:pt x="809174" y="406400"/>
                      </a:cubicBezTo>
                      <a:cubicBezTo>
                        <a:pt x="809174" y="630141"/>
                        <a:pt x="628326" y="811799"/>
                        <a:pt x="404587" y="812800"/>
                      </a:cubicBezTo>
                      <a:cubicBezTo>
                        <a:pt x="180848" y="811799"/>
                        <a:pt x="0" y="630141"/>
                        <a:pt x="0" y="406400"/>
                      </a:cubicBezTo>
                      <a:cubicBezTo>
                        <a:pt x="0" y="182659"/>
                        <a:pt x="180848" y="1001"/>
                        <a:pt x="40458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A96"/>
                    </a:gs>
                    <a:gs pos="100000">
                      <a:srgbClr val="3D0791"/>
                    </a:gs>
                  </a:gsLst>
                  <a:lin ang="5400000" scaled="0"/>
                </a:gradFill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bg-BG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C4C5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65D3DAE-C531-0146-3800-E5A7CF48E061}"/>
                    </a:ext>
                  </a:extLst>
                </p:cNvPr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ts val="294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8" name="Picture 12">
                <a:extLst>
                  <a:ext uri="{FF2B5EF4-FFF2-40B4-BE49-F238E27FC236}">
                    <a16:creationId xmlns:a16="http://schemas.microsoft.com/office/drawing/2014/main" id="{58778FB3-72C1-8AFA-5F6E-66B91F147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screen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318098" y="623161"/>
                <a:ext cx="1123023" cy="532032"/>
              </a:xfrm>
              <a:prstGeom prst="rect">
                <a:avLst/>
              </a:prstGeom>
            </p:spPr>
          </p:pic>
        </p:grpSp>
      </p:grpSp>
      <p:pic>
        <p:nvPicPr>
          <p:cNvPr id="11" name="Picture 10" descr="Abstract AI clock">
            <a:extLst>
              <a:ext uri="{FF2B5EF4-FFF2-40B4-BE49-F238E27FC236}">
                <a16:creationId xmlns:a16="http://schemas.microsoft.com/office/drawing/2014/main" id="{0F02D39F-59EF-FF5C-2EDF-C7DEFF32BA5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2404" y="917418"/>
            <a:ext cx="5701688" cy="5701688"/>
          </a:xfrm>
          <a:prstGeom prst="rect">
            <a:avLst/>
          </a:prstGeom>
        </p:spPr>
      </p:pic>
      <p:pic>
        <p:nvPicPr>
          <p:cNvPr id="12" name="Picture 11" descr="SoftUni AI logo">
            <a:extLst>
              <a:ext uri="{FF2B5EF4-FFF2-40B4-BE49-F238E27FC236}">
                <a16:creationId xmlns:a16="http://schemas.microsoft.com/office/drawing/2014/main" id="{90D2B2C2-0BFC-84EE-F51F-EEB763D3D5B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13" name="Slide Number">
            <a:extLst>
              <a:ext uri="{FF2B5EF4-FFF2-40B4-BE49-F238E27FC236}">
                <a16:creationId xmlns:a16="http://schemas.microsoft.com/office/drawing/2014/main" id="{CF6FD7D9-482D-5AD4-2CAE-CD3F41D699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5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12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ummary Box Group">
            <a:extLst>
              <a:ext uri="{FF2B5EF4-FFF2-40B4-BE49-F238E27FC236}">
                <a16:creationId xmlns:a16="http://schemas.microsoft.com/office/drawing/2014/main" id="{27BCD82B-67A3-83D5-1297-CCAD6C079816}"/>
              </a:ext>
            </a:extLst>
          </p:cNvPr>
          <p:cNvGrpSpPr/>
          <p:nvPr userDrawn="1"/>
        </p:nvGrpSpPr>
        <p:grpSpPr>
          <a:xfrm>
            <a:off x="190403" y="1196752"/>
            <a:ext cx="11808665" cy="5491913"/>
            <a:chOff x="472011" y="1508786"/>
            <a:chExt cx="3799787" cy="4865561"/>
          </a:xfrm>
        </p:grpSpPr>
        <p:sp>
          <p:nvSpPr>
            <p:cNvPr id="4" name="Rounded Rectangle Blue">
              <a:extLst>
                <a:ext uri="{FF2B5EF4-FFF2-40B4-BE49-F238E27FC236}">
                  <a16:creationId xmlns:a16="http://schemas.microsoft.com/office/drawing/2014/main" id="{2305202B-13E5-F0C5-2A52-B6EEB7B35CDC}"/>
                </a:ext>
              </a:extLst>
            </p:cNvPr>
            <p:cNvSpPr/>
            <p:nvPr userDrawn="1"/>
          </p:nvSpPr>
          <p:spPr>
            <a:xfrm>
              <a:off x="472011" y="1508786"/>
              <a:ext cx="3799787" cy="4865561"/>
            </a:xfrm>
            <a:prstGeom prst="roundRect">
              <a:avLst>
                <a:gd name="adj" fmla="val 2673"/>
              </a:avLst>
            </a:prstGeom>
            <a:gradFill>
              <a:gsLst>
                <a:gs pos="0">
                  <a:srgbClr val="332D3B"/>
                </a:gs>
                <a:gs pos="51000">
                  <a:schemeClr val="tx2">
                    <a:lumMod val="90000"/>
                    <a:lumOff val="10000"/>
                  </a:schemeClr>
                </a:gs>
                <a:gs pos="95000">
                  <a:schemeClr val="accent6">
                    <a:lumMod val="50000"/>
                  </a:schemeClr>
                </a:gs>
              </a:gsLst>
              <a:lin ang="4200000" scaled="0"/>
            </a:gradFill>
            <a:ln w="6350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5" name="Rounded Rectangle Left">
              <a:extLst>
                <a:ext uri="{FF2B5EF4-FFF2-40B4-BE49-F238E27FC236}">
                  <a16:creationId xmlns:a16="http://schemas.microsoft.com/office/drawing/2014/main" id="{CB930691-069C-07B4-05E7-62E03A0ECD6A}"/>
                </a:ext>
              </a:extLst>
            </p:cNvPr>
            <p:cNvSpPr/>
            <p:nvPr/>
          </p:nvSpPr>
          <p:spPr>
            <a:xfrm>
              <a:off x="518144" y="1636376"/>
              <a:ext cx="72410" cy="46449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20000"/>
                <a:lumOff val="80000"/>
                <a:alpha val="41000"/>
              </a:schemeClr>
            </a:solidFill>
            <a:ln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6" name="Half Frame Top Right">
              <a:extLst>
                <a:ext uri="{FF2B5EF4-FFF2-40B4-BE49-F238E27FC236}">
                  <a16:creationId xmlns:a16="http://schemas.microsoft.com/office/drawing/2014/main" id="{09D09B8C-1FB2-259B-D2E5-A9603816AA4B}"/>
                </a:ext>
              </a:extLst>
            </p:cNvPr>
            <p:cNvSpPr/>
            <p:nvPr userDrawn="1"/>
          </p:nvSpPr>
          <p:spPr>
            <a:xfrm rot="5400000">
              <a:off x="3771922" y="1864557"/>
              <a:ext cx="669775" cy="226119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lumMod val="20000"/>
                <a:lumOff val="80000"/>
                <a:alpha val="41000"/>
              </a:schemeClr>
            </a:solidFill>
            <a:ln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Slide Body Text">
            <a:extLst>
              <a:ext uri="{FF2B5EF4-FFF2-40B4-BE49-F238E27FC236}">
                <a16:creationId xmlns:a16="http://schemas.microsoft.com/office/drawing/2014/main" id="{6B113DB2-305A-63AD-459F-83BDCE2001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2170" y="1347938"/>
            <a:ext cx="11135518" cy="5159225"/>
          </a:xfrm>
        </p:spPr>
        <p:txBody>
          <a:bodyPr>
            <a:norm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E8DD2418-CA85-AFBA-4639-F450A0699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98750" y="653748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ound Single Corner of Rectangle 4">
            <a:extLst>
              <a:ext uri="{FF2B5EF4-FFF2-40B4-BE49-F238E27FC236}">
                <a16:creationId xmlns:a16="http://schemas.microsoft.com/office/drawing/2014/main" id="{FA8C4F3F-3EA7-207F-C76C-3788FE215E11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3D0791">
                  <a:alpha val="30000"/>
                </a:srgbClr>
              </a:gs>
              <a:gs pos="63000">
                <a:schemeClr val="bg1">
                  <a:lumMod val="50000"/>
                </a:schemeClr>
              </a:gs>
              <a:gs pos="100000">
                <a:srgbClr val="312B39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Slide Title">
            <a:extLst>
              <a:ext uri="{FF2B5EF4-FFF2-40B4-BE49-F238E27FC236}">
                <a16:creationId xmlns:a16="http://schemas.microsoft.com/office/drawing/2014/main" id="{DB33B17C-FDFA-721D-0B67-FA7718659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55" y="100750"/>
            <a:ext cx="10800601" cy="882654"/>
          </a:xfrm>
          <a:prstGeom prst="rect">
            <a:avLst/>
          </a:prstGeom>
        </p:spPr>
        <p:txBody>
          <a:bodyPr>
            <a:normAutofit/>
          </a:bodyPr>
          <a:lstStyle>
            <a:lvl1pPr latinLnBrk="0">
              <a:defRPr sz="44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noProof="0" dirty="0"/>
              <a:t>Slide Title</a:t>
            </a:r>
          </a:p>
        </p:txBody>
      </p:sp>
      <p:pic>
        <p:nvPicPr>
          <p:cNvPr id="13" name="Picture 12" descr="SoftUni AI logo">
            <a:extLst>
              <a:ext uri="{FF2B5EF4-FFF2-40B4-BE49-F238E27FC236}">
                <a16:creationId xmlns:a16="http://schemas.microsoft.com/office/drawing/2014/main" id="{73297ED7-6E5F-7538-8D44-6AE502CA89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8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Bottom">
            <a:extLst>
              <a:ext uri="{FF2B5EF4-FFF2-40B4-BE49-F238E27FC236}">
                <a16:creationId xmlns:a16="http://schemas.microsoft.com/office/drawing/2014/main" id="{550A59F9-9A9D-4956-95B4-F78CC0DB1D59}"/>
              </a:ext>
            </a:extLst>
          </p:cNvPr>
          <p:cNvSpPr/>
          <p:nvPr userDrawn="1"/>
        </p:nvSpPr>
        <p:spPr>
          <a:xfrm>
            <a:off x="0" y="6371332"/>
            <a:ext cx="12192000" cy="487230"/>
          </a:xfrm>
          <a:prstGeom prst="rect">
            <a:avLst/>
          </a:prstGeom>
          <a:gradFill>
            <a:gsLst>
              <a:gs pos="0">
                <a:srgbClr val="00BA96"/>
              </a:gs>
              <a:gs pos="100000">
                <a:srgbClr val="3D0791"/>
              </a:gs>
            </a:gsLst>
            <a:lin ang="54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defTabSz="913852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ko-KR" sz="2398" b="0" i="0" u="none" strike="noStrike" cap="none" spc="0" normalizeH="0" baseline="0" noProof="0" dirty="0">
              <a:ln>
                <a:noFill/>
              </a:ln>
              <a:solidFill>
                <a:srgbClr val="F7C86D"/>
              </a:solidFill>
              <a:effectLst/>
              <a:uLnTx/>
              <a:uFillTx/>
              <a:latin typeface="+mn-lt"/>
              <a:ea typeface="맑은 고딕" panose="020B0503020000020004" pitchFamily="34" charset="-127"/>
            </a:endParaRPr>
          </a:p>
        </p:txBody>
      </p:sp>
      <p:sp>
        <p:nvSpPr>
          <p:cNvPr id="53" name="Rectangle Bottom Copyright">
            <a:extLst>
              <a:ext uri="{FF2B5EF4-FFF2-40B4-BE49-F238E27FC236}">
                <a16:creationId xmlns:a16="http://schemas.microsoft.com/office/drawing/2014/main" id="{B07FB7FB-DA6C-4F5D-B068-357F0FCE27D8}"/>
              </a:ext>
            </a:extLst>
          </p:cNvPr>
          <p:cNvSpPr/>
          <p:nvPr userDrawn="1"/>
        </p:nvSpPr>
        <p:spPr>
          <a:xfrm>
            <a:off x="110971" y="6454759"/>
            <a:ext cx="11966883" cy="2584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noProof="0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© SoftUni AI – </a:t>
            </a:r>
            <a:r>
              <a:rPr lang="en-US" sz="1500" u="sng" noProof="0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https://ai.softuni.bg</a:t>
            </a:r>
            <a:endParaRPr lang="en-US" sz="1500" noProof="0" dirty="0">
              <a:solidFill>
                <a:schemeClr val="bg2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C70F1-0E2E-91E4-E6A2-65A787BA8629}"/>
              </a:ext>
            </a:extLst>
          </p:cNvPr>
          <p:cNvSpPr txBox="1"/>
          <p:nvPr userDrawn="1"/>
        </p:nvSpPr>
        <p:spPr>
          <a:xfrm>
            <a:off x="1507034" y="4154257"/>
            <a:ext cx="648072" cy="136297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BG" sz="7200" b="1" i="0" dirty="0">
                <a:ln>
                  <a:solidFill>
                    <a:schemeClr val="bg2"/>
                  </a:solidFill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  <a:ea typeface="Roboto Bk" panose="02000000000000000000" pitchFamily="2" charset="0"/>
                <a:cs typeface="Roboto Bk" panose="02000000000000000000" pitchFamily="2" charset="0"/>
              </a:rPr>
              <a:t>?</a:t>
            </a:r>
          </a:p>
        </p:txBody>
      </p:sp>
      <p:sp>
        <p:nvSpPr>
          <p:cNvPr id="37" name="Slide Title">
            <a:extLst>
              <a:ext uri="{FF2B5EF4-FFF2-40B4-BE49-F238E27FC236}">
                <a16:creationId xmlns:a16="http://schemas.microsoft.com/office/drawing/2014/main" id="{2E2609AE-35F4-489D-975E-CF0D197508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8430" y="2420888"/>
            <a:ext cx="9570518" cy="1573630"/>
          </a:xfrm>
          <a:prstGeom prst="rect">
            <a:avLst/>
          </a:prstGeom>
          <a:effectLst/>
          <a:sp3d/>
        </p:spPr>
        <p:txBody>
          <a:bodyPr vert="horz" wrap="none" lIns="0" tIns="0" rIns="0" bIns="0" rtlCol="0" anchor="ctr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algn="ctr">
              <a:defRPr kumimoji="0" lang="en-US" sz="120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Montserrat ExtraBold" pitchFamily="2" charset="77"/>
              </a:defRPr>
            </a:lvl1pPr>
          </a:lstStyle>
          <a:p>
            <a:pPr marL="0" marR="0" lvl="0" indent="0" defTabSz="913852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E">
                  <a:lumMod val="40000"/>
                  <a:lumOff val="60000"/>
                </a:srgbClr>
              </a:buClr>
              <a:buSzPct val="70000"/>
              <a:buFont typeface="Wingdings 2" pitchFamily="18" charset="2"/>
              <a:tabLst/>
            </a:pPr>
            <a:r>
              <a:rPr lang="en-US" dirty="0"/>
              <a:t>Questions?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0542B-DFEE-AA07-0D4B-D995DA72A9E4}"/>
              </a:ext>
            </a:extLst>
          </p:cNvPr>
          <p:cNvSpPr txBox="1"/>
          <p:nvPr userDrawn="1"/>
        </p:nvSpPr>
        <p:spPr>
          <a:xfrm>
            <a:off x="549796" y="1942960"/>
            <a:ext cx="648072" cy="126474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BG" sz="6600" b="1" i="0" dirty="0">
                <a:ln>
                  <a:solidFill>
                    <a:schemeClr val="bg2"/>
                  </a:solidFill>
                </a:ln>
                <a:noFill/>
                <a:effectLst>
                  <a:glow rad="127000">
                    <a:srgbClr val="3D0791"/>
                  </a:glow>
                </a:effectLst>
                <a:latin typeface="+mn-lt"/>
                <a:ea typeface="Roboto Bk" panose="02000000000000000000" pitchFamily="2" charset="0"/>
                <a:cs typeface="Roboto Bk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6DBBF8-89AB-257F-2DCC-3B727460FF4D}"/>
              </a:ext>
            </a:extLst>
          </p:cNvPr>
          <p:cNvSpPr txBox="1"/>
          <p:nvPr userDrawn="1"/>
        </p:nvSpPr>
        <p:spPr>
          <a:xfrm>
            <a:off x="2155106" y="537621"/>
            <a:ext cx="648072" cy="126474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144000" tIns="108000" rIns="144000" bIns="108000" rtlCol="0">
            <a:spAutoFit/>
          </a:bodyPr>
          <a:lstStyle/>
          <a:p>
            <a:pPr algn="l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BG" sz="6600" b="1" i="0" dirty="0">
                <a:ln>
                  <a:solidFill>
                    <a:schemeClr val="bg2"/>
                  </a:solidFill>
                </a:ln>
                <a:noFill/>
                <a:effectLst>
                  <a:glow rad="127000">
                    <a:srgbClr val="00BA96"/>
                  </a:glow>
                </a:effectLst>
                <a:latin typeface="+mn-lt"/>
                <a:ea typeface="Roboto Bk" panose="02000000000000000000" pitchFamily="2" charset="0"/>
                <a:cs typeface="Roboto Bk" panose="02000000000000000000" pitchFamily="2" charset="0"/>
              </a:rPr>
              <a:t>?</a:t>
            </a:r>
          </a:p>
        </p:txBody>
      </p:sp>
      <p:pic>
        <p:nvPicPr>
          <p:cNvPr id="2" name="Picture 1" descr="SoftUni AI logo">
            <a:extLst>
              <a:ext uri="{FF2B5EF4-FFF2-40B4-BE49-F238E27FC236}">
                <a16:creationId xmlns:a16="http://schemas.microsoft.com/office/drawing/2014/main" id="{33E14498-C719-5F30-A24E-70A215FE3D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E553D3D5-8A92-F806-8E9C-5C59AF54F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accent2">
                    <a:lumMod val="50000"/>
                    <a:alpha val="40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01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mework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of Rectangle 4">
            <a:extLst>
              <a:ext uri="{FF2B5EF4-FFF2-40B4-BE49-F238E27FC236}">
                <a16:creationId xmlns:a16="http://schemas.microsoft.com/office/drawing/2014/main" id="{E2B6A411-D458-503E-763F-713B7C0E5253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3D0791">
                  <a:alpha val="30000"/>
                </a:srgbClr>
              </a:gs>
              <a:gs pos="63000">
                <a:schemeClr val="bg1">
                  <a:lumMod val="50000"/>
                </a:schemeClr>
              </a:gs>
              <a:gs pos="100000">
                <a:srgbClr val="312B39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495F26-5934-F2F9-33EC-6229879F02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1A1703AB-E434-D010-E5D0-28BB8CF20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I hand">
            <a:extLst>
              <a:ext uri="{FF2B5EF4-FFF2-40B4-BE49-F238E27FC236}">
                <a16:creationId xmlns:a16="http://schemas.microsoft.com/office/drawing/2014/main" id="{B13AB13C-DBA6-8FDE-A39C-2E9706C95C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874" y="476672"/>
            <a:ext cx="3930583" cy="2160240"/>
          </a:xfrm>
          <a:prstGeom prst="rect">
            <a:avLst/>
          </a:prstGeom>
        </p:spPr>
      </p:pic>
      <p:pic>
        <p:nvPicPr>
          <p:cNvPr id="7" name="Picture 6" descr="SoftUni AI logo">
            <a:extLst>
              <a:ext uri="{FF2B5EF4-FFF2-40B4-BE49-F238E27FC236}">
                <a16:creationId xmlns:a16="http://schemas.microsoft.com/office/drawing/2014/main" id="{76D5EF69-3C84-2C4D-7313-715A044AE7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sp>
        <p:nvSpPr>
          <p:cNvPr id="6" name="Slide Body Text">
            <a:extLst>
              <a:ext uri="{FF2B5EF4-FFF2-40B4-BE49-F238E27FC236}">
                <a16:creationId xmlns:a16="http://schemas.microsoft.com/office/drawing/2014/main" id="{97E1D00E-AB8E-189E-1BEB-447A35DE46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9756" y="1196752"/>
            <a:ext cx="11809312" cy="547260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645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itional Resourc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of Rectangle 4">
            <a:extLst>
              <a:ext uri="{FF2B5EF4-FFF2-40B4-BE49-F238E27FC236}">
                <a16:creationId xmlns:a16="http://schemas.microsoft.com/office/drawing/2014/main" id="{BD7EFF37-B738-8068-257E-131A180887F6}"/>
              </a:ext>
            </a:extLst>
          </p:cNvPr>
          <p:cNvSpPr/>
          <p:nvPr userDrawn="1"/>
        </p:nvSpPr>
        <p:spPr bwMode="auto">
          <a:xfrm flipV="1">
            <a:off x="0" y="0"/>
            <a:ext cx="12188825" cy="1052736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0BA96">
                  <a:alpha val="30000"/>
                </a:srgbClr>
              </a:gs>
              <a:gs pos="100000">
                <a:srgbClr val="18151C"/>
              </a:gs>
            </a:gsLst>
            <a:lin ang="8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G" sz="2800" b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SoftUni AI logo">
            <a:extLst>
              <a:ext uri="{FF2B5EF4-FFF2-40B4-BE49-F238E27FC236}">
                <a16:creationId xmlns:a16="http://schemas.microsoft.com/office/drawing/2014/main" id="{B87D1691-87C5-6B09-F808-CDD5E7522A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683" y="164257"/>
            <a:ext cx="757377" cy="7109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BAFD53-CDB0-B2A7-0EDA-89517A807F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2804" y="4365104"/>
            <a:ext cx="2318641" cy="22256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DF5F20-663E-92E8-A8A3-9940492A1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Additional Resources</a:t>
            </a:r>
            <a:endParaRPr lang="en-US" dirty="0"/>
          </a:p>
        </p:txBody>
      </p:sp>
      <p:sp>
        <p:nvSpPr>
          <p:cNvPr id="6" name="Slide Body Text">
            <a:extLst>
              <a:ext uri="{FF2B5EF4-FFF2-40B4-BE49-F238E27FC236}">
                <a16:creationId xmlns:a16="http://schemas.microsoft.com/office/drawing/2014/main" id="{5B62B853-7F30-21D1-409D-B63DC50CEC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9756" y="1216992"/>
            <a:ext cx="11809312" cy="5452367"/>
          </a:xfrm>
        </p:spPr>
        <p:txBody>
          <a:bodyPr/>
          <a:lstStyle>
            <a:lvl1pPr>
              <a:spcBef>
                <a:spcPts val="1200"/>
              </a:spcBef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50B6CEA6-6159-3BE6-1081-F3281822E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F067CD-8E6B-4360-9AA8-C5DF2A48A6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80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1815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Body Text">
            <a:extLst>
              <a:ext uri="{FF2B5EF4-FFF2-40B4-BE49-F238E27FC236}">
                <a16:creationId xmlns:a16="http://schemas.microsoft.com/office/drawing/2014/main" id="{90CBFB32-9F46-4F2F-8A54-9EE8BED27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363" y="1138844"/>
            <a:ext cx="11801740" cy="5530516"/>
          </a:xfrm>
          <a:prstGeom prst="rect">
            <a:avLst/>
          </a:prstGeom>
        </p:spPr>
        <p:txBody>
          <a:bodyPr vert="horz" lIns="108000" tIns="36000" rIns="108000" bIns="36000" rtlCol="0">
            <a:norm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0" name="Slide Title">
            <a:extLst>
              <a:ext uri="{FF2B5EF4-FFF2-40B4-BE49-F238E27FC236}">
                <a16:creationId xmlns:a16="http://schemas.microsoft.com/office/drawing/2014/main" id="{B770C392-3003-4C35-9625-BB041F82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55" y="100750"/>
            <a:ext cx="11801748" cy="882654"/>
          </a:xfrm>
          <a:prstGeom prst="rect">
            <a:avLst/>
          </a:prstGeom>
        </p:spPr>
        <p:txBody>
          <a:bodyPr vert="horz" lIns="108000" tIns="36000" rIns="108000" bIns="36000" rtlCol="0" anchor="ctr" anchorCtr="0">
            <a:normAutofit/>
          </a:bodyPr>
          <a:lstStyle/>
          <a:p>
            <a:r>
              <a:rPr lang="en-GB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976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92" r:id="rId4"/>
    <p:sldLayoutId id="2147483688" r:id="rId5"/>
    <p:sldLayoutId id="2147483702" r:id="rId6"/>
    <p:sldLayoutId id="2147483676" r:id="rId7"/>
    <p:sldLayoutId id="2147483674" r:id="rId8"/>
    <p:sldLayoutId id="2147483698" r:id="rId9"/>
    <p:sldLayoutId id="2147483700" r:id="rId10"/>
    <p:sldLayoutId id="2147483690" r:id="rId11"/>
    <p:sldLayoutId id="2147483678" r:id="rId12"/>
    <p:sldLayoutId id="2147483693" r:id="rId13"/>
    <p:sldLayoutId id="2147483677" r:id="rId14"/>
    <p:sldLayoutId id="2147483701" r:id="rId15"/>
    <p:sldLayoutId id="2147483699" r:id="rId16"/>
    <p:sldLayoutId id="2147483689" r:id="rId17"/>
    <p:sldLayoutId id="2147483704" r:id="rId18"/>
    <p:sldLayoutId id="2147483703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hf hdr="0" ftr="0" dt="0"/>
  <p:txStyles>
    <p:titleStyle>
      <a:lvl1pPr algn="l" defTabSz="1218438" rtl="0" eaLnBrk="1" hangingPunct="1">
        <a:spcBef>
          <a:spcPct val="0"/>
        </a:spcBef>
        <a:buNone/>
        <a:defRPr sz="4400" b="1" kern="1200">
          <a:solidFill>
            <a:schemeClr val="bg1">
              <a:lumMod val="20000"/>
              <a:lumOff val="80000"/>
            </a:schemeClr>
          </a:solidFill>
          <a:latin typeface="+mj-lt"/>
          <a:ea typeface="Roboto" panose="02000000000000000000" pitchFamily="2" charset="0"/>
          <a:cs typeface="Montserrat Bold"/>
        </a:defRPr>
      </a:lvl1pPr>
    </p:titleStyle>
    <p:bodyStyle>
      <a:lvl1pPr marL="361950" indent="-361950" algn="l" defTabSz="1218438" rtl="0" eaLnBrk="1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1"/>
        </a:buClr>
        <a:buFont typeface="Arial" panose="020B0604020202020204" pitchFamily="34" charset="0"/>
        <a:buChar char="•"/>
        <a:defRPr sz="3400" b="0" i="0" kern="1200">
          <a:solidFill>
            <a:schemeClr val="bg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1pPr>
      <a:lvl2pPr marL="809625" indent="-361950" algn="l" defTabSz="1218438" rtl="0" eaLnBrk="1" hangingPunct="1">
        <a:lnSpc>
          <a:spcPct val="105000"/>
        </a:lnSpc>
        <a:spcBef>
          <a:spcPts val="600"/>
        </a:spcBef>
        <a:spcAft>
          <a:spcPts val="600"/>
        </a:spcAft>
        <a:buClr>
          <a:schemeClr val="bg1"/>
        </a:buClr>
        <a:buFont typeface="Arial" panose="020B0604020202020204" pitchFamily="34" charset="0"/>
        <a:buChar char="•"/>
        <a:defRPr sz="3200" b="0" i="0" kern="1200">
          <a:solidFill>
            <a:schemeClr val="bg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2pPr>
      <a:lvl3pPr marL="1257300" indent="-361950" algn="l" defTabSz="1218438" rtl="0" eaLnBrk="1" hangingPunct="1">
        <a:lnSpc>
          <a:spcPct val="105000"/>
        </a:lnSpc>
        <a:spcBef>
          <a:spcPts val="600"/>
        </a:spcBef>
        <a:spcAft>
          <a:spcPts val="600"/>
        </a:spcAft>
        <a:buClr>
          <a:schemeClr val="bg1"/>
        </a:buClr>
        <a:buFont typeface="Arial" panose="020B0604020202020204" pitchFamily="34" charset="0"/>
        <a:buChar char="•"/>
        <a:defRPr sz="3000" b="0" i="0" kern="1200">
          <a:solidFill>
            <a:schemeClr val="bg2"/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3pPr>
      <a:lvl4pPr marL="1704975" indent="-361950" algn="l" defTabSz="1218438" rtl="0" eaLnBrk="1" hangingPunct="1">
        <a:lnSpc>
          <a:spcPct val="105000"/>
        </a:lnSpc>
        <a:spcBef>
          <a:spcPts val="600"/>
        </a:spcBef>
        <a:spcAft>
          <a:spcPts val="600"/>
        </a:spcAft>
        <a:buClr>
          <a:schemeClr val="bg1"/>
        </a:buClr>
        <a:buFont typeface="Arial" panose="020B0604020202020204" pitchFamily="34" charset="0"/>
        <a:buChar char="•"/>
        <a:defRPr sz="2800" b="0" i="0" kern="1200">
          <a:solidFill>
            <a:schemeClr val="bg2"/>
          </a:solidFill>
          <a:latin typeface="+mn-lt"/>
          <a:ea typeface="+mn-ea"/>
          <a:cs typeface="+mn-cs"/>
        </a:defRPr>
      </a:lvl4pPr>
      <a:lvl5pPr marL="2152650" indent="-361950" algn="l" defTabSz="1218438" rtl="0" eaLnBrk="1" hangingPunct="1">
        <a:lnSpc>
          <a:spcPct val="105000"/>
        </a:lnSpc>
        <a:spcBef>
          <a:spcPts val="600"/>
        </a:spcBef>
        <a:spcAft>
          <a:spcPts val="600"/>
        </a:spcAft>
        <a:buClr>
          <a:schemeClr val="bg1"/>
        </a:buClr>
        <a:buFont typeface="Arial" panose="020B0604020202020204" pitchFamily="34" charset="0"/>
        <a:buChar char="•"/>
        <a:defRPr sz="2600" b="0" i="0" kern="1200">
          <a:solidFill>
            <a:schemeClr val="bg2"/>
          </a:solidFill>
          <a:latin typeface="+mn-lt"/>
          <a:ea typeface="+mn-ea"/>
          <a:cs typeface="+mn-cs"/>
        </a:defRPr>
      </a:lvl5pPr>
      <a:lvl6pPr marL="3350704" indent="-304610" algn="l" defTabSz="1218438" rtl="0" ea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59924" indent="-304610" algn="l" defTabSz="1218438" rtl="0" ea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69143" indent="-304610" algn="l" defTabSz="1218438" rtl="0" ea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78362" indent="-304610" algn="l" defTabSz="1218438" rtl="0" eaLnBrk="1" hangingPunct="1">
        <a:spcBef>
          <a:spcPct val="20000"/>
        </a:spcBef>
        <a:buFont typeface="Arial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219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8438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7657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6876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6096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5315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4533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3752" algn="l" defTabSz="1218438" rtl="0" eaLnBrk="1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18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economy.stanford.edu/news/canariesaug26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2.png"/><Relationship Id="rId7" Type="http://schemas.openxmlformats.org/officeDocument/2006/relationships/hyperlink" Target="https://digitaleconomy.stanford.edu/news/canariesaug26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hyperlink" Target="https://www.anthropic.com/institute/econ-scenario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economy.stanford.edu/news/canariesaug26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i-2027.com/" TargetMode="External"/><Relationship Id="rId5" Type="http://schemas.openxmlformats.org/officeDocument/2006/relationships/hyperlink" Target="https://www.ilo.org/publications/generative-ai-and-jobs-refined-global-index-occupational-exposure" TargetMode="External"/><Relationship Id="rId4" Type="http://schemas.openxmlformats.org/officeDocument/2006/relationships/hyperlink" Target="https://www.anthropic.com/institute/econ-scenarios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Position"/>
          <p:cNvSpPr>
            <a:spLocks noGrp="1"/>
          </p:cNvSpPr>
          <p:nvPr>
            <p:ph type="body" sz="quarter" idx="20" hasCustomPrompt="1"/>
          </p:nvPr>
        </p:nvSpPr>
        <p:spPr>
          <a:xfrm>
            <a:off x="6217920" y="3931920"/>
            <a:ext cx="5303520" cy="1005840"/>
          </a:xfrm>
          <a:noFill/>
          <a:effectLst/>
        </p:spPr>
        <p:txBody>
          <a:bodyPr vert="horz" wrap="square" lIns="36000" tIns="45720" rIns="36000" bIns="45720" rtlCol="0" anchor="t" anchorCtr="0">
            <a:noAutofit/>
          </a:bodyPr>
          <a:lstStyle>
            <a:lvl1pPr marL="0" indent="0">
              <a:lnSpc>
                <a:spcPct val="105000"/>
              </a:lnSpc>
              <a:buNone/>
              <a:defRPr lang="en-US" sz="2400" dirty="0">
                <a:solidFill>
                  <a:srgbClr val="00BA96"/>
                </a:solidFill>
                <a:effectLst/>
                <a:latin typeface="+mn-lt"/>
                <a:ea typeface="Roboto" panose="02000000000000000000" pitchFamily="2" charset="0"/>
                <a:cs typeface="+mn-cs"/>
              </a:defRPr>
            </a:lvl1pPr>
          </a:lstStyle>
          <a:p>
            <a:pPr marL="0" lvl="0" indent="0">
              <a:buNone/>
            </a:pPr>
            <a:r>
              <a:rPr lang="bg-BG" sz="2400" b="0">
                <a:latin typeface="+mn-lt"/>
              </a:rPr>
              <a:t>Съосновател на СофтУни</a:t>
            </a:r>
            <a:endParaRPr lang="bg-BG" sz="2400"/>
          </a:p>
          <a:p>
            <a:pPr marL="0" lvl="0" indent="0">
              <a:buNone/>
            </a:pPr>
            <a:r>
              <a:rPr lang="bg-BG" sz="2400" b="0">
                <a:latin typeface="+mn-lt"/>
              </a:rPr>
              <a:t>Октомври 2026</a:t>
            </a:r>
            <a:endParaRPr lang="bg-BG" sz="2400"/>
          </a:p>
        </p:txBody>
      </p:sp>
      <p:sp>
        <p:nvSpPr>
          <p:cNvPr id="3" name="Text Placeholder Author Name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6217920" y="3108960"/>
            <a:ext cx="5577840" cy="731520"/>
          </a:xfrm>
          <a:prstGeom prst="rect">
            <a:avLst/>
          </a:prstGeom>
          <a:noFill/>
          <a:effectLst/>
        </p:spPr>
        <p:txBody>
          <a:bodyPr wrap="square" lIns="36000" tIns="45720" rIns="36000" bIns="45720" rtlCol="0" anchor="ctr" anchorCtr="0">
            <a:noAutofit/>
          </a:bodyPr>
          <a:lstStyle>
            <a:lvl1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3600" b="1" kern="1200" dirty="0" smtClean="0"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+mn-lt"/>
                <a:ea typeface="Roboto" panose="02000000000000000000" pitchFamily="2" charset="0"/>
                <a:cs typeface="+mn-cs"/>
              </a:defRPr>
            </a:lvl1pPr>
          </a:lstStyle>
          <a:p>
            <a:pPr marL="0" lvl="0" indent="0">
              <a:buNone/>
            </a:pPr>
            <a:r>
              <a:rPr lang="bg-BG" sz="3600" b="0">
                <a:latin typeface="+mn-lt"/>
              </a:rPr>
              <a:t>д-р Светлин Наков</a:t>
            </a:r>
            <a:endParaRPr lang="bg-BG" sz="3600"/>
          </a:p>
        </p:txBody>
      </p:sp>
      <p:sp>
        <p:nvSpPr>
          <p:cNvPr id="4" name="Presentation Subtitle"/>
          <p:cNvSpPr>
            <a:spLocks noGrp="1"/>
          </p:cNvSpPr>
          <p:nvPr>
            <p:ph type="subTitle" idx="1" hasCustomPrompt="1"/>
          </p:nvPr>
        </p:nvSpPr>
        <p:spPr>
          <a:xfrm>
            <a:off x="594360" y="1556792"/>
            <a:ext cx="11018520" cy="640080"/>
          </a:xfrm>
        </p:spPr>
        <p:txBody>
          <a:bodyPr tIns="45720" bIns="45720" anchor="ctr" anchorCtr="0">
            <a:noAutofit/>
          </a:bodyPr>
          <a:lstStyle>
            <a:lvl1pPr marL="0" indent="0" algn="ctr">
              <a:buNone/>
              <a:defRPr sz="3600" b="0" i="0">
                <a:solidFill>
                  <a:srgbClr val="00BA96"/>
                </a:solidFill>
                <a:latin typeface="Montserrat Medium" panose="00000600000000000000" pitchFamily="50" charset="-52"/>
                <a:ea typeface="Montserrat Medium" panose="00000600000000000000" pitchFamily="50" charset="-52"/>
                <a:cs typeface="Montserrat Medium" panose="00000600000000000000" pitchFamily="50" charset="-52"/>
              </a:defRPr>
            </a:lvl1pPr>
          </a:lstStyle>
          <a:p>
            <a:pPr marL="0" lvl="0" indent="0" algn="ctr">
              <a:buNone/>
            </a:pPr>
            <a:r>
              <a:rPr lang="bg-BG" sz="4400" b="0" dirty="0">
                <a:latin typeface="+mn-lt"/>
              </a:rPr>
              <a:t>Умения и професии на бъдещето</a:t>
            </a:r>
            <a:endParaRPr lang="bg-BG" sz="4400" dirty="0"/>
          </a:p>
        </p:txBody>
      </p:sp>
      <p:sp>
        <p:nvSpPr>
          <p:cNvPr id="5" name="Presentation Title"/>
          <p:cNvSpPr>
            <a:spLocks noGrp="1"/>
          </p:cNvSpPr>
          <p:nvPr>
            <p:ph type="title" hasCustomPrompt="1"/>
          </p:nvPr>
        </p:nvSpPr>
        <p:spPr>
          <a:xfrm>
            <a:off x="320040" y="336133"/>
            <a:ext cx="11567160" cy="1202254"/>
          </a:xfrm>
          <a:prstGeom prst="rect">
            <a:avLst/>
          </a:prstGeom>
          <a:ln>
            <a:noFill/>
          </a:ln>
        </p:spPr>
        <p:txBody>
          <a:bodyPr wrap="square" lIns="0" tIns="45720" rIns="0" bIns="45720" anchor="ctr" anchorCtr="1">
            <a:noAutofit/>
          </a:bodyPr>
          <a:lstStyle>
            <a:lvl1pPr algn="ctr">
              <a:defRPr sz="5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bg-BG" sz="4800" b="1" dirty="0">
                <a:latin typeface="+mj-lt"/>
              </a:rPr>
              <a:t>Кариерно развитие</a:t>
            </a:r>
            <a:r>
              <a:rPr lang="en-US" sz="4800" b="1" dirty="0">
                <a:latin typeface="+mj-lt"/>
              </a:rPr>
              <a:t> </a:t>
            </a:r>
            <a:r>
              <a:rPr lang="bg-BG" sz="4800" b="1" dirty="0">
                <a:latin typeface="+mj-lt"/>
              </a:rPr>
              <a:t>в AI епохата</a:t>
            </a:r>
            <a:endParaRPr lang="bg-BG" sz="4800" dirty="0"/>
          </a:p>
        </p:txBody>
      </p:sp>
      <p:pic>
        <p:nvPicPr>
          <p:cNvPr id="6" name="Picture Placeholder 7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t="7500" b="7500"/>
          <a:stretch/>
        </p:blipFill>
        <p:spPr>
          <a:xfrm>
            <a:off x="594360" y="2788920"/>
            <a:ext cx="4983480" cy="2788920"/>
          </a:xfrm>
          <a:prstGeom prst="rect">
            <a:avLst/>
          </a:prstGeom>
          <a:solidFill>
            <a:srgbClr val="FFFFFF">
              <a:lumMod val="95000"/>
            </a:srgbClr>
          </a:solidFill>
          <a:ln w="6350">
            <a:solidFill>
              <a:srgbClr val="234465">
                <a:lumMod val="40000"/>
                <a:lumOff val="60000"/>
              </a:srgbClr>
            </a:solidFill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C7B9D15-D251-4C5F-993A-B8C2A130AA1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201168" y="1234440"/>
            <a:ext cx="8321040" cy="5166360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Съосновател на СофтУни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Софтуерен инженер,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предприемач и преподавател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Доктор по компютърни науки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Автор на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книги по програмиране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Споделя знания на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nakov.com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Светлин Наков</a:t>
            </a:r>
            <a:endParaRPr lang="bg-BG" sz="4400"/>
          </a:p>
        </p:txBody>
      </p:sp>
      <p:pic>
        <p:nvPicPr>
          <p:cNvPr id="5" name="Picture 4" descr="Prompt: smile better 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680" y="1417320"/>
            <a:ext cx="2788920" cy="2788920"/>
          </a:xfrm>
          <a:prstGeom prst="roundRect">
            <a:avLst>
              <a:gd name="adj" fmla="val 1517"/>
            </a:avLst>
          </a:prstGeom>
          <a:ln>
            <a:solidFill>
              <a:schemeClr val="tx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0" y="4407408"/>
            <a:ext cx="2788920" cy="841248"/>
          </a:xfrm>
          <a:prstGeom prst="roundRect">
            <a:avLst>
              <a:gd name="adj" fmla="val 4573"/>
            </a:avLst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0" y="5486400"/>
            <a:ext cx="2788920" cy="841248"/>
          </a:xfrm>
          <a:prstGeom prst="roundRect">
            <a:avLst>
              <a:gd name="adj" fmla="val 2465"/>
            </a:avLst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/>
          </p:cNvSpPr>
          <p:nvPr>
            <p:ph type="title" hasCustomPrompt="1"/>
          </p:nvPr>
        </p:nvSpPr>
        <p:spPr>
          <a:xfrm>
            <a:off x="190355" y="100750"/>
            <a:ext cx="10768224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Съдържание</a:t>
            </a:r>
            <a:endParaRPr lang="bg-BG" sz="440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16F935A-74FF-4ADB-A530-B76CCE05898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Rounded Card">
            <a:extLst>
              <a:ext uri="{FF2B5EF4-FFF2-40B4-BE49-F238E27FC236}">
                <a16:creationId xmlns:a16="http://schemas.microsoft.com/office/drawing/2014/main" id="{0EC38EA0-D587-390A-233B-5C64B8F82A30}"/>
              </a:ext>
            </a:extLst>
          </p:cNvPr>
          <p:cNvSpPr/>
          <p:nvPr/>
        </p:nvSpPr>
        <p:spPr>
          <a:xfrm>
            <a:off x="510920" y="1700808"/>
            <a:ext cx="4719396" cy="1728168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8" name="Lucide ChartColumn">
            <a:extLst>
              <a:ext uri="{FF2B5EF4-FFF2-40B4-BE49-F238E27FC236}">
                <a16:creationId xmlns:a16="http://schemas.microsoft.com/office/drawing/2014/main" id="{8163A6FF-AC4D-3495-D7EA-D792D0E1D7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04676" y="2368296"/>
            <a:ext cx="393192" cy="393192"/>
          </a:xfrm>
          <a:prstGeom prst="rect">
            <a:avLst/>
          </a:prstGeom>
        </p:spPr>
      </p:pic>
      <p:sp>
        <p:nvSpPr>
          <p:cNvPr id="9" name="Box Text 2">
            <a:extLst>
              <a:ext uri="{FF2B5EF4-FFF2-40B4-BE49-F238E27FC236}">
                <a16:creationId xmlns:a16="http://schemas.microsoft.com/office/drawing/2014/main" id="{FA6FD60C-4CAE-89ED-338F-00C239EBC264}"/>
              </a:ext>
            </a:extLst>
          </p:cNvPr>
          <p:cNvSpPr txBox="1">
            <a:spLocks/>
          </p:cNvSpPr>
          <p:nvPr/>
        </p:nvSpPr>
        <p:spPr>
          <a:xfrm>
            <a:off x="1485900" y="1916832"/>
            <a:ext cx="3528392" cy="1296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361950" indent="-361950" algn="l" defTabSz="1218438" rtl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4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80962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2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25730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0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70497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5265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600" b="0" i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bg-BG" sz="3000" b="1" dirty="0">
                <a:solidFill>
                  <a:schemeClr val="accent4"/>
                </a:solidFill>
              </a:rPr>
              <a:t>Трудовият пазар</a:t>
            </a:r>
            <a:r>
              <a:rPr lang="bg-BG" sz="3000" dirty="0">
                <a:solidFill>
                  <a:srgbClr val="FFFFFF"/>
                </a:solidFill>
              </a:rPr>
              <a:t> през 2026–2035 г.</a:t>
            </a:r>
            <a:endParaRPr lang="bg-BG" sz="3000" dirty="0"/>
          </a:p>
        </p:txBody>
      </p:sp>
      <p:sp>
        <p:nvSpPr>
          <p:cNvPr id="10" name="Rounded Card">
            <a:extLst>
              <a:ext uri="{FF2B5EF4-FFF2-40B4-BE49-F238E27FC236}">
                <a16:creationId xmlns:a16="http://schemas.microsoft.com/office/drawing/2014/main" id="{259FF017-21E3-0229-38EA-29CA1C5855F7}"/>
              </a:ext>
            </a:extLst>
          </p:cNvPr>
          <p:cNvSpPr/>
          <p:nvPr/>
        </p:nvSpPr>
        <p:spPr>
          <a:xfrm>
            <a:off x="5878388" y="1700808"/>
            <a:ext cx="4176464" cy="1728168"/>
          </a:xfrm>
          <a:prstGeom prst="roundRect">
            <a:avLst>
              <a:gd name="adj" fmla="val 7000"/>
            </a:avLst>
          </a:prstGeom>
          <a:solidFill>
            <a:srgbClr val="252A31"/>
          </a:solidFill>
          <a:ln w="12700">
            <a:solidFill>
              <a:srgbClr val="3A5A55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1" name="Lucide Workflow">
            <a:extLst>
              <a:ext uri="{FF2B5EF4-FFF2-40B4-BE49-F238E27FC236}">
                <a16:creationId xmlns:a16="http://schemas.microsoft.com/office/drawing/2014/main" id="{6C75821E-1B0E-B56A-ECF9-CA728BBC5F5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150954" y="2368296"/>
            <a:ext cx="393192" cy="393192"/>
          </a:xfrm>
          <a:prstGeom prst="rect">
            <a:avLst/>
          </a:prstGeom>
        </p:spPr>
      </p:pic>
      <p:sp>
        <p:nvSpPr>
          <p:cNvPr id="12" name="Box Text 10">
            <a:extLst>
              <a:ext uri="{FF2B5EF4-FFF2-40B4-BE49-F238E27FC236}">
                <a16:creationId xmlns:a16="http://schemas.microsoft.com/office/drawing/2014/main" id="{6903F01F-5518-5198-4CFE-4FAC52C10413}"/>
              </a:ext>
            </a:extLst>
          </p:cNvPr>
          <p:cNvSpPr>
            <a:spLocks noGrp="1"/>
          </p:cNvSpPr>
          <p:nvPr/>
        </p:nvSpPr>
        <p:spPr>
          <a:xfrm>
            <a:off x="6816712" y="1916832"/>
            <a:ext cx="3094124" cy="1296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000" b="1" dirty="0">
                <a:solidFill>
                  <a:schemeClr val="accent4"/>
                </a:solidFill>
                <a:latin typeface="+mn-lt"/>
              </a:rPr>
              <a:t>Трансформация на професиите</a:t>
            </a:r>
            <a:endParaRPr lang="bg-BG" sz="3000" dirty="0"/>
          </a:p>
        </p:txBody>
      </p:sp>
      <p:sp>
        <p:nvSpPr>
          <p:cNvPr id="13" name="Rounded Card">
            <a:extLst>
              <a:ext uri="{FF2B5EF4-FFF2-40B4-BE49-F238E27FC236}">
                <a16:creationId xmlns:a16="http://schemas.microsoft.com/office/drawing/2014/main" id="{6EA9EF75-2761-0A17-A549-9B00D8D48F29}"/>
              </a:ext>
            </a:extLst>
          </p:cNvPr>
          <p:cNvSpPr/>
          <p:nvPr/>
        </p:nvSpPr>
        <p:spPr>
          <a:xfrm>
            <a:off x="510920" y="3977640"/>
            <a:ext cx="4719396" cy="1728168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4" name="Lucide Brain">
            <a:extLst>
              <a:ext uri="{FF2B5EF4-FFF2-40B4-BE49-F238E27FC236}">
                <a16:creationId xmlns:a16="http://schemas.microsoft.com/office/drawing/2014/main" id="{79E05EEC-7A55-B73A-E8C7-9209899D1E3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04676" y="4599432"/>
            <a:ext cx="393192" cy="393192"/>
          </a:xfrm>
          <a:prstGeom prst="rect">
            <a:avLst/>
          </a:prstGeom>
        </p:spPr>
      </p:pic>
      <p:sp>
        <p:nvSpPr>
          <p:cNvPr id="15" name="Box Text 13">
            <a:extLst>
              <a:ext uri="{FF2B5EF4-FFF2-40B4-BE49-F238E27FC236}">
                <a16:creationId xmlns:a16="http://schemas.microsoft.com/office/drawing/2014/main" id="{A9E11FB9-25BD-059B-2640-2CC4C2FDFC15}"/>
              </a:ext>
            </a:extLst>
          </p:cNvPr>
          <p:cNvSpPr>
            <a:spLocks noGrp="1"/>
          </p:cNvSpPr>
          <p:nvPr/>
        </p:nvSpPr>
        <p:spPr>
          <a:xfrm>
            <a:off x="1522472" y="4096512"/>
            <a:ext cx="2771740" cy="13487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000" b="1" dirty="0">
                <a:solidFill>
                  <a:schemeClr val="accent4"/>
                </a:solidFill>
                <a:latin typeface="+mn-lt"/>
              </a:rPr>
              <a:t>Умения на бъдещето</a:t>
            </a:r>
            <a:endParaRPr lang="bg-BG" sz="3000" dirty="0"/>
          </a:p>
        </p:txBody>
      </p:sp>
      <p:sp>
        <p:nvSpPr>
          <p:cNvPr id="16" name="Rounded Card">
            <a:extLst>
              <a:ext uri="{FF2B5EF4-FFF2-40B4-BE49-F238E27FC236}">
                <a16:creationId xmlns:a16="http://schemas.microsoft.com/office/drawing/2014/main" id="{09FE5CC3-F6FB-5907-49DB-1B8478B265EF}"/>
              </a:ext>
            </a:extLst>
          </p:cNvPr>
          <p:cNvSpPr/>
          <p:nvPr/>
        </p:nvSpPr>
        <p:spPr>
          <a:xfrm>
            <a:off x="5878388" y="3977640"/>
            <a:ext cx="4176464" cy="1728168"/>
          </a:xfrm>
          <a:prstGeom prst="roundRect">
            <a:avLst>
              <a:gd name="adj" fmla="val 7000"/>
            </a:avLst>
          </a:prstGeom>
          <a:solidFill>
            <a:srgbClr val="252A31"/>
          </a:solidFill>
          <a:ln w="12700">
            <a:solidFill>
              <a:srgbClr val="3A5A55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7" name="Lucide BriefcaseBusiness">
            <a:extLst>
              <a:ext uri="{FF2B5EF4-FFF2-40B4-BE49-F238E27FC236}">
                <a16:creationId xmlns:a16="http://schemas.microsoft.com/office/drawing/2014/main" id="{2BE9664C-98EB-2C57-21BB-9C5A7BD7B6F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206949" y="4645128"/>
            <a:ext cx="393192" cy="393192"/>
          </a:xfrm>
          <a:prstGeom prst="rect">
            <a:avLst/>
          </a:prstGeom>
        </p:spPr>
      </p:pic>
      <p:sp>
        <p:nvSpPr>
          <p:cNvPr id="18" name="Box Text 16">
            <a:extLst>
              <a:ext uri="{FF2B5EF4-FFF2-40B4-BE49-F238E27FC236}">
                <a16:creationId xmlns:a16="http://schemas.microsoft.com/office/drawing/2014/main" id="{7153ECF0-EBF6-3EFC-01B6-43C80CF4C913}"/>
              </a:ext>
            </a:extLst>
          </p:cNvPr>
          <p:cNvSpPr>
            <a:spLocks noGrp="1"/>
          </p:cNvSpPr>
          <p:nvPr/>
        </p:nvSpPr>
        <p:spPr>
          <a:xfrm>
            <a:off x="6933403" y="4197072"/>
            <a:ext cx="2807092" cy="1289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000" b="1" dirty="0">
                <a:solidFill>
                  <a:schemeClr val="accent4"/>
                </a:solidFill>
                <a:latin typeface="+mn-lt"/>
              </a:rPr>
              <a:t>Първа работа</a:t>
            </a:r>
            <a:r>
              <a:rPr lang="bg-BG" sz="3000" b="0" dirty="0">
                <a:solidFill>
                  <a:srgbClr val="FFFFFF"/>
                </a:solidFill>
                <a:latin typeface="+mn-lt"/>
              </a:rPr>
              <a:t> в AI епохата</a:t>
            </a:r>
            <a:endParaRPr lang="bg-BG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1463040"/>
            <a:ext cx="10972800" cy="1005840"/>
          </a:xfrm>
          <a:prstGeom prst="rect">
            <a:avLst/>
          </a:prstGeom>
        </p:spPr>
        <p:txBody>
          <a:bodyPr tIns="45720" bIns="45720" anchor="ctr">
            <a:noAutofit/>
          </a:bodyPr>
          <a:lstStyle>
            <a:lvl1pPr marL="0" indent="0" algn="ctr">
              <a:lnSpc>
                <a:spcPct val="105000"/>
              </a:lnSpc>
              <a:buNone/>
              <a:defRPr sz="3600" b="0" i="0" baseline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50" charset="-52"/>
                <a:ea typeface="Montserrat Medium" panose="00000600000000000000" pitchFamily="50" charset="-52"/>
                <a:cs typeface="Arial" pitchFamily="34" charset="0"/>
              </a:defRPr>
            </a:lvl1pPr>
          </a:lstStyle>
          <a:p>
            <a:pPr marL="0" lvl="0" indent="0" algn="ctr">
              <a:buNone/>
            </a:pPr>
            <a:r>
              <a:rPr lang="bg-BG" sz="3600" b="0" dirty="0">
                <a:latin typeface="+mn-lt"/>
              </a:rPr>
              <a:t>Какво ни очаква през 2026–20</a:t>
            </a:r>
            <a:r>
              <a:rPr lang="en-US" sz="3600" b="0" dirty="0">
                <a:latin typeface="+mn-lt"/>
              </a:rPr>
              <a:t>35</a:t>
            </a:r>
            <a:r>
              <a:rPr lang="bg-BG" sz="3600" b="0" dirty="0">
                <a:latin typeface="+mn-lt"/>
              </a:rPr>
              <a:t> г.?</a:t>
            </a:r>
            <a:endParaRPr lang="bg-BG" sz="3600" dirty="0"/>
          </a:p>
        </p:txBody>
      </p:sp>
      <p:sp>
        <p:nvSpPr>
          <p:cNvPr id="3" name="Slide Title"/>
          <p:cNvSpPr>
            <a:spLocks noGrp="1"/>
          </p:cNvSpPr>
          <p:nvPr>
            <p:ph type="title" hasCustomPrompt="1"/>
          </p:nvPr>
        </p:nvSpPr>
        <p:spPr>
          <a:xfrm>
            <a:off x="594360" y="457200"/>
            <a:ext cx="10972800" cy="868680"/>
          </a:xfrm>
          <a:prstGeom prst="rect">
            <a:avLst/>
          </a:prstGeom>
        </p:spPr>
        <p:txBody>
          <a:bodyPr vert="horz" lIns="108000" tIns="45720" rIns="108000" bIns="45720" rtlCol="0" anchor="ctr">
            <a:noAutofit/>
          </a:bodyPr>
          <a:lstStyle>
            <a:lvl1pPr algn="ctr">
              <a:lnSpc>
                <a:spcPct val="105000"/>
              </a:lnSpc>
              <a:defRPr lang="en-US" sz="5396" b="1" i="0" baseline="0">
                <a:solidFill>
                  <a:srgbClr val="75FFE5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lvl="0" indent="0">
              <a:buNone/>
            </a:pPr>
            <a:r>
              <a:rPr lang="bg-BG" sz="5400" b="1" dirty="0">
                <a:latin typeface="+mj-lt"/>
              </a:rPr>
              <a:t>Трудовият пазар</a:t>
            </a:r>
            <a:endParaRPr lang="bg-BG" sz="5400" dirty="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50000"/>
                  </a:schemeClr>
                </a:solidFill>
              </a:defRPr>
            </a:lvl1pPr>
          </a:lstStyle>
          <a:p>
            <a:fld id="{9E88D1D6-542D-49BA-A481-F2A3BFEC65C0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Placeholder 14"/>
          <p:cNvPicPr>
            <a:picLocks noGrp="1" noChangeAspect="1"/>
          </p:cNvPicPr>
          <p:nvPr>
            <p:ph type="pic" idx="12"/>
          </p:nvPr>
        </p:nvPicPr>
        <p:blipFill>
          <a:blip r:embed="rId3"/>
          <a:stretch/>
        </p:blipFill>
        <p:spPr>
          <a:xfrm>
            <a:off x="2296404" y="2688296"/>
            <a:ext cx="7614432" cy="3621024"/>
          </a:xfrm>
          <a:prstGeom prst="rect">
            <a:avLst/>
          </a:prstGeom>
          <a:ln>
            <a:solidFill>
              <a:srgbClr val="63C5B0">
                <a:alpha val="60000"/>
              </a:srgbClr>
            </a:solidFill>
          </a:ln>
          <a:effectLst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279B862-941D-4E0D-9AEC-66CC133FB8F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Наемането на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млади специалисти се забавя</a:t>
            </a:r>
            <a:r>
              <a:rPr lang="bg-BG" sz="3400" b="0" dirty="0">
                <a:latin typeface="+mn-lt"/>
              </a:rPr>
              <a:t> в професии с висока AI експозиция</a:t>
            </a:r>
            <a:endParaRPr lang="en-US" sz="3400" b="0" dirty="0">
              <a:latin typeface="+mn-lt"/>
            </a:endParaRPr>
          </a:p>
          <a:p>
            <a:pPr lvl="1">
              <a:spcAft>
                <a:spcPts val="1000"/>
              </a:spcAft>
            </a:pPr>
            <a:r>
              <a:rPr lang="en-US" b="1" dirty="0">
                <a:solidFill>
                  <a:schemeClr val="accent4"/>
                </a:solidFill>
              </a:rPr>
              <a:t>19% </a:t>
            </a:r>
            <a:r>
              <a:rPr lang="bg-BG" b="1" dirty="0">
                <a:solidFill>
                  <a:schemeClr val="accent4"/>
                </a:solidFill>
              </a:rPr>
              <a:t>по-малко </a:t>
            </a:r>
            <a:r>
              <a:rPr lang="en-US" b="1" dirty="0">
                <a:solidFill>
                  <a:schemeClr val="accent4"/>
                </a:solidFill>
              </a:rPr>
              <a:t>junior </a:t>
            </a:r>
            <a:r>
              <a:rPr lang="bg-BG" b="1" dirty="0">
                <a:solidFill>
                  <a:schemeClr val="accent4"/>
                </a:solidFill>
              </a:rPr>
              <a:t>позиции </a:t>
            </a:r>
            <a:r>
              <a:rPr lang="bg-BG" dirty="0"/>
              <a:t>в </a:t>
            </a:r>
            <a:r>
              <a:rPr lang="en-US" dirty="0"/>
              <a:t>AI-affected </a:t>
            </a:r>
            <a:r>
              <a:rPr lang="bg-BG" dirty="0"/>
              <a:t>професиите</a:t>
            </a:r>
          </a:p>
          <a:p>
            <a:pPr lvl="1">
              <a:spcAft>
                <a:spcPts val="1000"/>
              </a:spcAft>
            </a:pPr>
            <a:r>
              <a:rPr lang="bg-BG" dirty="0"/>
              <a:t>Източник: </a:t>
            </a:r>
            <a:r>
              <a:rPr lang="en-US" dirty="0"/>
              <a:t>Stanford University</a:t>
            </a:r>
            <a:r>
              <a:rPr lang="bg-BG" dirty="0"/>
              <a:t> </a:t>
            </a:r>
            <a:r>
              <a:rPr lang="bg-BG" sz="2800" dirty="0">
                <a:hlinkClick r:id="rId3"/>
              </a:rPr>
              <a:t>https://digitaleconomy.stanford.edu/news/canariesaug26/</a:t>
            </a:r>
            <a:endParaRPr lang="en-US" sz="28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Опитните работещи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остават все така търсени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Данните засега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не показват масово изместване</a:t>
            </a:r>
            <a:r>
              <a:rPr lang="bg-BG" sz="3400" b="0" dirty="0">
                <a:latin typeface="+mn-lt"/>
              </a:rPr>
              <a:t> в цялата икономика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 dirty="0">
                <a:latin typeface="+mj-lt"/>
              </a:rPr>
              <a:t>Първите ефекти</a:t>
            </a:r>
            <a:r>
              <a:rPr lang="en-US" sz="4400" b="1" dirty="0">
                <a:latin typeface="+mj-lt"/>
              </a:rPr>
              <a:t> </a:t>
            </a:r>
            <a:r>
              <a:rPr lang="bg-BG" sz="4400" b="1" dirty="0">
                <a:latin typeface="+mj-lt"/>
              </a:rPr>
              <a:t>от </a:t>
            </a:r>
            <a:r>
              <a:rPr lang="en-US" sz="4400" b="1" dirty="0">
                <a:latin typeface="+mj-lt"/>
              </a:rPr>
              <a:t>AI</a:t>
            </a:r>
            <a:r>
              <a:rPr lang="bg-BG" sz="4400" b="1" dirty="0">
                <a:latin typeface="+mj-lt"/>
              </a:rPr>
              <a:t>: 2026–2027</a:t>
            </a:r>
            <a:endParaRPr lang="bg-BG" sz="4400" dirty="0"/>
          </a:p>
        </p:txBody>
      </p:sp>
      <p:pic>
        <p:nvPicPr>
          <p:cNvPr id="6" name="Lucide TrendingDown">
            <a:extLst>
              <a:ext uri="{FF2B5EF4-FFF2-40B4-BE49-F238E27FC236}">
                <a16:creationId xmlns:a16="http://schemas.microsoft.com/office/drawing/2014/main" id="{C47685B8-F4B0-E477-856F-D35F7F4C65C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659462" y="1412776"/>
            <a:ext cx="662986" cy="864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21044EC-6937-4ED6-88A5-71A2103C5BC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bg-BG" sz="3800" b="1" dirty="0">
                <a:latin typeface="+mj-lt"/>
              </a:rPr>
              <a:t>Какво означават 19%</a:t>
            </a:r>
            <a:r>
              <a:rPr lang="en-US" sz="3800" b="1" dirty="0">
                <a:latin typeface="+mj-lt"/>
              </a:rPr>
              <a:t> </a:t>
            </a:r>
            <a:r>
              <a:rPr lang="bg-BG" sz="3800" b="1" dirty="0">
                <a:latin typeface="+mj-lt"/>
              </a:rPr>
              <a:t>по-малко </a:t>
            </a:r>
            <a:r>
              <a:rPr lang="en-US" sz="3800" b="1" dirty="0">
                <a:latin typeface="+mj-lt"/>
              </a:rPr>
              <a:t>juniors</a:t>
            </a:r>
            <a:r>
              <a:rPr lang="bg-BG" sz="3800" b="1" dirty="0">
                <a:latin typeface="+mj-lt"/>
              </a:rPr>
              <a:t>?</a:t>
            </a:r>
            <a:endParaRPr lang="bg-BG" sz="3800" dirty="0"/>
          </a:p>
        </p:txBody>
      </p:sp>
      <p:sp>
        <p:nvSpPr>
          <p:cNvPr id="7" name="Rounded Card">
            <a:extLst>
              <a:ext uri="{FF2B5EF4-FFF2-40B4-BE49-F238E27FC236}">
                <a16:creationId xmlns:a16="http://schemas.microsoft.com/office/drawing/2014/main" id="{EF0B01F5-20FA-3EA3-E8FC-2CF23D98F415}"/>
              </a:ext>
            </a:extLst>
          </p:cNvPr>
          <p:cNvSpPr/>
          <p:nvPr/>
        </p:nvSpPr>
        <p:spPr>
          <a:xfrm>
            <a:off x="844612" y="1353312"/>
            <a:ext cx="5321808" cy="1851660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8" name="Lucide ChartColumn">
            <a:extLst>
              <a:ext uri="{FF2B5EF4-FFF2-40B4-BE49-F238E27FC236}">
                <a16:creationId xmlns:a16="http://schemas.microsoft.com/office/drawing/2014/main" id="{D63CD76F-8655-47ED-705B-ECB5984AEF3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54924" y="1628800"/>
            <a:ext cx="393192" cy="393192"/>
          </a:xfrm>
          <a:prstGeom prst="rect">
            <a:avLst/>
          </a:prstGeom>
        </p:spPr>
      </p:pic>
      <p:sp>
        <p:nvSpPr>
          <p:cNvPr id="9" name="Box Text 3">
            <a:extLst>
              <a:ext uri="{FF2B5EF4-FFF2-40B4-BE49-F238E27FC236}">
                <a16:creationId xmlns:a16="http://schemas.microsoft.com/office/drawing/2014/main" id="{0B319002-3442-EF82-2102-8ECA40024B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40140" y="1472184"/>
            <a:ext cx="4526280" cy="161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b="1" dirty="0">
                <a:solidFill>
                  <a:schemeClr val="accent4"/>
                </a:solidFill>
              </a:rPr>
              <a:t>19% относителна разлика</a:t>
            </a:r>
            <a:r>
              <a:rPr lang="bg-BG" sz="2800" b="0" dirty="0">
                <a:solidFill>
                  <a:srgbClr val="FFFFFF"/>
                </a:solidFill>
              </a:rPr>
              <a:t> в заетостта при 22–25-годишните</a:t>
            </a:r>
            <a:endParaRPr lang="bg-BG" sz="2800" dirty="0"/>
          </a:p>
        </p:txBody>
      </p:sp>
      <p:sp>
        <p:nvSpPr>
          <p:cNvPr id="10" name="Rounded Card">
            <a:extLst>
              <a:ext uri="{FF2B5EF4-FFF2-40B4-BE49-F238E27FC236}">
                <a16:creationId xmlns:a16="http://schemas.microsoft.com/office/drawing/2014/main" id="{817BE0FD-199A-15B6-9404-76E04EA2AC9B}"/>
              </a:ext>
            </a:extLst>
          </p:cNvPr>
          <p:cNvSpPr/>
          <p:nvPr/>
        </p:nvSpPr>
        <p:spPr>
          <a:xfrm>
            <a:off x="6454452" y="1353312"/>
            <a:ext cx="5321808" cy="1851660"/>
          </a:xfrm>
          <a:prstGeom prst="roundRect">
            <a:avLst>
              <a:gd name="adj" fmla="val 7000"/>
            </a:avLst>
          </a:prstGeom>
          <a:solidFill>
            <a:srgbClr val="252A31"/>
          </a:solidFill>
          <a:ln w="12700">
            <a:solidFill>
              <a:srgbClr val="3A5A55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1" name="Lucide Scale">
            <a:extLst>
              <a:ext uri="{FF2B5EF4-FFF2-40B4-BE49-F238E27FC236}">
                <a16:creationId xmlns:a16="http://schemas.microsoft.com/office/drawing/2014/main" id="{5E1D012F-D59A-B884-D3D9-8A08E92898D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664764" y="1581912"/>
            <a:ext cx="393192" cy="393192"/>
          </a:xfrm>
          <a:prstGeom prst="rect">
            <a:avLst/>
          </a:prstGeom>
        </p:spPr>
      </p:pic>
      <p:sp>
        <p:nvSpPr>
          <p:cNvPr id="12" name="Box Text 10">
            <a:extLst>
              <a:ext uri="{FF2B5EF4-FFF2-40B4-BE49-F238E27FC236}">
                <a16:creationId xmlns:a16="http://schemas.microsoft.com/office/drawing/2014/main" id="{78B4E80B-A930-C1D7-9C87-D82E9849F59C}"/>
              </a:ext>
            </a:extLst>
          </p:cNvPr>
          <p:cNvSpPr>
            <a:spLocks noGrp="1"/>
          </p:cNvSpPr>
          <p:nvPr/>
        </p:nvSpPr>
        <p:spPr>
          <a:xfrm>
            <a:off x="7249980" y="1472184"/>
            <a:ext cx="3917072" cy="161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b="0" dirty="0">
                <a:solidFill>
                  <a:srgbClr val="FFFFFF"/>
                </a:solidFill>
              </a:rPr>
              <a:t>Сравнение: професии с </a:t>
            </a:r>
            <a:r>
              <a:rPr lang="bg-BG" sz="2800" b="1" dirty="0">
                <a:solidFill>
                  <a:schemeClr val="accent4"/>
                </a:solidFill>
              </a:rPr>
              <a:t>висока</a:t>
            </a:r>
            <a:r>
              <a:rPr lang="bg-BG" sz="2800" b="0" dirty="0">
                <a:solidFill>
                  <a:srgbClr val="FFFFFF"/>
                </a:solidFill>
              </a:rPr>
              <a:t> спрямо </a:t>
            </a:r>
            <a:r>
              <a:rPr lang="bg-BG" sz="2800" b="1" dirty="0">
                <a:solidFill>
                  <a:schemeClr val="accent4"/>
                </a:solidFill>
              </a:rPr>
              <a:t>по-ниска AI експозиция</a:t>
            </a:r>
            <a:endParaRPr lang="bg-BG" sz="2800" dirty="0"/>
          </a:p>
        </p:txBody>
      </p:sp>
      <p:sp>
        <p:nvSpPr>
          <p:cNvPr id="13" name="Rounded Card">
            <a:extLst>
              <a:ext uri="{FF2B5EF4-FFF2-40B4-BE49-F238E27FC236}">
                <a16:creationId xmlns:a16="http://schemas.microsoft.com/office/drawing/2014/main" id="{64EF212B-B2DF-81CF-0AF7-F2CDB1C4A1E9}"/>
              </a:ext>
            </a:extLst>
          </p:cNvPr>
          <p:cNvSpPr/>
          <p:nvPr/>
        </p:nvSpPr>
        <p:spPr>
          <a:xfrm>
            <a:off x="844612" y="3406140"/>
            <a:ext cx="5321808" cy="1851660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4" name="Lucide TrendingDown">
            <a:extLst>
              <a:ext uri="{FF2B5EF4-FFF2-40B4-BE49-F238E27FC236}">
                <a16:creationId xmlns:a16="http://schemas.microsoft.com/office/drawing/2014/main" id="{E5CADE0A-C2E5-FBAF-11BC-B1EA7187E62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54924" y="3683880"/>
            <a:ext cx="393192" cy="393192"/>
          </a:xfrm>
          <a:prstGeom prst="rect">
            <a:avLst/>
          </a:prstGeom>
        </p:spPr>
      </p:pic>
      <p:sp>
        <p:nvSpPr>
          <p:cNvPr id="15" name="Box Text 13">
            <a:extLst>
              <a:ext uri="{FF2B5EF4-FFF2-40B4-BE49-F238E27FC236}">
                <a16:creationId xmlns:a16="http://schemas.microsoft.com/office/drawing/2014/main" id="{4AB61908-F256-C8A7-C3D1-FC87A702874F}"/>
              </a:ext>
            </a:extLst>
          </p:cNvPr>
          <p:cNvSpPr>
            <a:spLocks noGrp="1"/>
          </p:cNvSpPr>
          <p:nvPr/>
        </p:nvSpPr>
        <p:spPr>
          <a:xfrm>
            <a:off x="1640140" y="3525012"/>
            <a:ext cx="4526280" cy="161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b="0" dirty="0">
                <a:solidFill>
                  <a:srgbClr val="FFFFFF"/>
                </a:solidFill>
              </a:rPr>
              <a:t>По-слабо наемане, без аналогичен ръст на освобождаванията</a:t>
            </a:r>
            <a:endParaRPr lang="bg-BG" sz="2800" dirty="0"/>
          </a:p>
        </p:txBody>
      </p:sp>
      <p:sp>
        <p:nvSpPr>
          <p:cNvPr id="16" name="Rounded Card">
            <a:extLst>
              <a:ext uri="{FF2B5EF4-FFF2-40B4-BE49-F238E27FC236}">
                <a16:creationId xmlns:a16="http://schemas.microsoft.com/office/drawing/2014/main" id="{4226E173-D70A-43CD-89FA-294FAF20FB60}"/>
              </a:ext>
            </a:extLst>
          </p:cNvPr>
          <p:cNvSpPr/>
          <p:nvPr/>
        </p:nvSpPr>
        <p:spPr>
          <a:xfrm>
            <a:off x="6454452" y="3406140"/>
            <a:ext cx="5321808" cy="1851660"/>
          </a:xfrm>
          <a:prstGeom prst="roundRect">
            <a:avLst>
              <a:gd name="adj" fmla="val 7000"/>
            </a:avLst>
          </a:prstGeom>
          <a:solidFill>
            <a:srgbClr val="252A31"/>
          </a:solidFill>
          <a:ln w="12700">
            <a:solidFill>
              <a:srgbClr val="3A5A55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7" name="Lucide Globe">
            <a:extLst>
              <a:ext uri="{FF2B5EF4-FFF2-40B4-BE49-F238E27FC236}">
                <a16:creationId xmlns:a16="http://schemas.microsoft.com/office/drawing/2014/main" id="{98733C71-3CBF-17EF-6245-049B8B302C1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664764" y="3634740"/>
            <a:ext cx="393192" cy="393192"/>
          </a:xfrm>
          <a:prstGeom prst="rect">
            <a:avLst/>
          </a:prstGeom>
        </p:spPr>
      </p:pic>
      <p:sp>
        <p:nvSpPr>
          <p:cNvPr id="18" name="Box Text 16">
            <a:extLst>
              <a:ext uri="{FF2B5EF4-FFF2-40B4-BE49-F238E27FC236}">
                <a16:creationId xmlns:a16="http://schemas.microsoft.com/office/drawing/2014/main" id="{A7C5F0A0-FF83-243E-8F60-BF850B21D723}"/>
              </a:ext>
            </a:extLst>
          </p:cNvPr>
          <p:cNvSpPr>
            <a:spLocks noGrp="1"/>
          </p:cNvSpPr>
          <p:nvPr/>
        </p:nvSpPr>
        <p:spPr>
          <a:xfrm>
            <a:off x="7249980" y="3525012"/>
            <a:ext cx="4391114" cy="16139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>
              <a:lnSpc>
                <a:spcPct val="110000"/>
              </a:lnSpc>
              <a:spcAft>
                <a:spcPts val="700"/>
              </a:spcAft>
            </a:pPr>
            <a:r>
              <a:rPr lang="bg-BG" sz="2800" dirty="0">
                <a:solidFill>
                  <a:srgbClr val="FFFFFF"/>
                </a:solidFill>
              </a:rPr>
              <a:t>Източник: </a:t>
            </a:r>
            <a:r>
              <a:rPr lang="bg-BG" sz="2800" b="1" dirty="0">
                <a:solidFill>
                  <a:schemeClr val="accent4"/>
                </a:solidFill>
              </a:rPr>
              <a:t>САЩ, данни до юни 2026 г. (от Stanford</a:t>
            </a:r>
            <a:r>
              <a:rPr lang="bg-BG" sz="2800" dirty="0">
                <a:solidFill>
                  <a:schemeClr val="accent4"/>
                </a:solidFill>
              </a:rPr>
              <a:t>)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800" dirty="0">
                <a:solidFill>
                  <a:srgbClr val="FFFFFF"/>
                </a:solidFill>
                <a:hlinkClick r:id="rId7"/>
              </a:rPr>
              <a:t>https://digitaleconomy.stanford.edu/news/canariesaug26/</a:t>
            </a:r>
            <a:endParaRPr lang="bg-BG" sz="1800" dirty="0"/>
          </a:p>
        </p:txBody>
      </p:sp>
      <p:sp>
        <p:nvSpPr>
          <p:cNvPr id="19" name="Rounded Card">
            <a:extLst>
              <a:ext uri="{FF2B5EF4-FFF2-40B4-BE49-F238E27FC236}">
                <a16:creationId xmlns:a16="http://schemas.microsoft.com/office/drawing/2014/main" id="{44D0AD92-6A24-5DF9-9061-E44D36547952}"/>
              </a:ext>
            </a:extLst>
          </p:cNvPr>
          <p:cNvSpPr/>
          <p:nvPr/>
        </p:nvSpPr>
        <p:spPr>
          <a:xfrm>
            <a:off x="1273148" y="5583512"/>
            <a:ext cx="8493672" cy="941832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20" name="Lucide CircleHelp">
            <a:extLst>
              <a:ext uri="{FF2B5EF4-FFF2-40B4-BE49-F238E27FC236}">
                <a16:creationId xmlns:a16="http://schemas.microsoft.com/office/drawing/2014/main" id="{CBC98169-4F58-7EA1-AEBB-CA8967323051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1483460" y="5812112"/>
            <a:ext cx="393192" cy="393192"/>
          </a:xfrm>
          <a:prstGeom prst="rect">
            <a:avLst/>
          </a:prstGeom>
        </p:spPr>
      </p:pic>
      <p:sp>
        <p:nvSpPr>
          <p:cNvPr id="21" name="Box Text 19">
            <a:extLst>
              <a:ext uri="{FF2B5EF4-FFF2-40B4-BE49-F238E27FC236}">
                <a16:creationId xmlns:a16="http://schemas.microsoft.com/office/drawing/2014/main" id="{0CD94A4D-C56A-D21E-148B-D996530ACFD8}"/>
              </a:ext>
            </a:extLst>
          </p:cNvPr>
          <p:cNvSpPr>
            <a:spLocks noGrp="1"/>
          </p:cNvSpPr>
          <p:nvPr/>
        </p:nvSpPr>
        <p:spPr>
          <a:xfrm>
            <a:off x="2068676" y="5702384"/>
            <a:ext cx="7410112" cy="704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b="0" dirty="0">
                <a:solidFill>
                  <a:srgbClr val="FFFFFF"/>
                </a:solidFill>
              </a:rPr>
              <a:t>Причинният ефект на AI остава несигурен</a:t>
            </a:r>
            <a:endParaRPr lang="bg-BG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5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Екип преди и след AI</a:t>
            </a:r>
            <a:endParaRPr lang="bg-BG" sz="440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6771943-E5EE-4128-8F96-EA1F478214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1" name="Rounded Card">
            <a:extLst>
              <a:ext uri="{FF2B5EF4-FFF2-40B4-BE49-F238E27FC236}">
                <a16:creationId xmlns:a16="http://schemas.microsoft.com/office/drawing/2014/main" id="{BF45D8C5-D2DE-0041-C799-FD4DA448844C}"/>
              </a:ext>
            </a:extLst>
          </p:cNvPr>
          <p:cNvSpPr/>
          <p:nvPr/>
        </p:nvSpPr>
        <p:spPr>
          <a:xfrm>
            <a:off x="809176" y="1469856"/>
            <a:ext cx="4168460" cy="2795768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2" name="Lucide Users">
            <a:extLst>
              <a:ext uri="{FF2B5EF4-FFF2-40B4-BE49-F238E27FC236}">
                <a16:creationId xmlns:a16="http://schemas.microsoft.com/office/drawing/2014/main" id="{88EB7CA8-178F-86DD-4E51-6B5686F395C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97868" y="1895052"/>
            <a:ext cx="393192" cy="393192"/>
          </a:xfrm>
          <a:prstGeom prst="rect">
            <a:avLst/>
          </a:prstGeom>
        </p:spPr>
      </p:pic>
      <p:sp>
        <p:nvSpPr>
          <p:cNvPr id="13" name="Box Text 3">
            <a:extLst>
              <a:ext uri="{FF2B5EF4-FFF2-40B4-BE49-F238E27FC236}">
                <a16:creationId xmlns:a16="http://schemas.microsoft.com/office/drawing/2014/main" id="{82877267-7B71-9FA8-4D1C-5044DCF27DE9}"/>
              </a:ext>
            </a:extLst>
          </p:cNvPr>
          <p:cNvSpPr txBox="1">
            <a:spLocks/>
          </p:cNvSpPr>
          <p:nvPr/>
        </p:nvSpPr>
        <p:spPr>
          <a:xfrm>
            <a:off x="1904304" y="1698456"/>
            <a:ext cx="2893964" cy="22791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361950" indent="-361950" algn="l" defTabSz="1218438" rtl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4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80962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2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25730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0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70497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5265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600" b="0" i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335070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Font typeface="Arial" panose="020B0604020202020204" pitchFamily="34" charset="0"/>
              <a:buNone/>
            </a:pPr>
            <a:r>
              <a:rPr lang="bg-BG" sz="3200" b="1" dirty="0">
                <a:solidFill>
                  <a:schemeClr val="accent4"/>
                </a:solidFill>
              </a:rPr>
              <a:t>Екип преди AI</a:t>
            </a:r>
            <a:endParaRPr lang="bg-BG" sz="32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Font typeface="Arial" panose="020B0604020202020204" pitchFamily="34" charset="0"/>
              <a:buNone/>
            </a:pPr>
            <a:r>
              <a:rPr lang="bg-BG" sz="2500" dirty="0">
                <a:solidFill>
                  <a:srgbClr val="FFFFFF"/>
                </a:solidFill>
              </a:rPr>
              <a:t>1 </a:t>
            </a:r>
            <a:r>
              <a:rPr lang="bg-BG" sz="2500" dirty="0" err="1">
                <a:solidFill>
                  <a:srgbClr val="FFFFFF"/>
                </a:solidFill>
              </a:rPr>
              <a:t>senior</a:t>
            </a:r>
            <a:endParaRPr lang="bg-BG" sz="25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Font typeface="Arial" panose="020B0604020202020204" pitchFamily="34" charset="0"/>
              <a:buNone/>
            </a:pPr>
            <a:r>
              <a:rPr lang="bg-BG" sz="2500" dirty="0">
                <a:solidFill>
                  <a:srgbClr val="FFFFFF"/>
                </a:solidFill>
              </a:rPr>
              <a:t>3 </a:t>
            </a:r>
            <a:r>
              <a:rPr lang="bg-BG" sz="2500" dirty="0" err="1">
                <a:solidFill>
                  <a:srgbClr val="FFFFFF"/>
                </a:solidFill>
              </a:rPr>
              <a:t>mid</a:t>
            </a:r>
            <a:endParaRPr lang="bg-BG" sz="25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bg-BG" sz="2500" dirty="0">
                <a:solidFill>
                  <a:srgbClr val="FFFFFF"/>
                </a:solidFill>
              </a:rPr>
              <a:t>4 </a:t>
            </a:r>
            <a:r>
              <a:rPr lang="bg-BG" sz="2500" dirty="0" err="1">
                <a:solidFill>
                  <a:srgbClr val="FFFFFF"/>
                </a:solidFill>
              </a:rPr>
              <a:t>junior</a:t>
            </a:r>
            <a:endParaRPr lang="bg-BG" sz="2500" dirty="0"/>
          </a:p>
        </p:txBody>
      </p:sp>
      <p:sp>
        <p:nvSpPr>
          <p:cNvPr id="14" name="Rounded Card">
            <a:extLst>
              <a:ext uri="{FF2B5EF4-FFF2-40B4-BE49-F238E27FC236}">
                <a16:creationId xmlns:a16="http://schemas.microsoft.com/office/drawing/2014/main" id="{AB261B5E-1BEC-5A35-9619-13C598A3D56D}"/>
              </a:ext>
            </a:extLst>
          </p:cNvPr>
          <p:cNvSpPr/>
          <p:nvPr/>
        </p:nvSpPr>
        <p:spPr>
          <a:xfrm>
            <a:off x="6964292" y="1469856"/>
            <a:ext cx="4168460" cy="2795768"/>
          </a:xfrm>
          <a:prstGeom prst="roundRect">
            <a:avLst>
              <a:gd name="adj" fmla="val 7000"/>
            </a:avLst>
          </a:prstGeom>
          <a:solidFill>
            <a:srgbClr val="252A31"/>
          </a:solidFill>
          <a:ln w="12700">
            <a:solidFill>
              <a:srgbClr val="3A5A55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5" name="Lucide Bot">
            <a:extLst>
              <a:ext uri="{FF2B5EF4-FFF2-40B4-BE49-F238E27FC236}">
                <a16:creationId xmlns:a16="http://schemas.microsoft.com/office/drawing/2014/main" id="{C312569E-0EBC-7AD2-AC71-C625018AB73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293400" y="1895052"/>
            <a:ext cx="393192" cy="393192"/>
          </a:xfrm>
          <a:prstGeom prst="rect">
            <a:avLst/>
          </a:prstGeom>
        </p:spPr>
      </p:pic>
      <p:sp>
        <p:nvSpPr>
          <p:cNvPr id="16" name="Box Text 13">
            <a:extLst>
              <a:ext uri="{FF2B5EF4-FFF2-40B4-BE49-F238E27FC236}">
                <a16:creationId xmlns:a16="http://schemas.microsoft.com/office/drawing/2014/main" id="{07982292-FDC8-F470-8BC1-747DE82D6A42}"/>
              </a:ext>
            </a:extLst>
          </p:cNvPr>
          <p:cNvSpPr>
            <a:spLocks noGrp="1"/>
          </p:cNvSpPr>
          <p:nvPr/>
        </p:nvSpPr>
        <p:spPr>
          <a:xfrm>
            <a:off x="7974624" y="1683616"/>
            <a:ext cx="3158128" cy="2368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bg-BG" sz="3200" b="1" dirty="0">
                <a:solidFill>
                  <a:schemeClr val="accent4"/>
                </a:solidFill>
                <a:latin typeface="+mn-lt"/>
              </a:rPr>
              <a:t>Екип след AI</a:t>
            </a:r>
            <a:endParaRPr lang="bg-BG" sz="3200" dirty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bg-BG" sz="2500" b="0" dirty="0">
                <a:solidFill>
                  <a:srgbClr val="FFFFFF"/>
                </a:solidFill>
                <a:latin typeface="+mn-lt"/>
              </a:rPr>
              <a:t>1 </a:t>
            </a:r>
            <a:r>
              <a:rPr lang="bg-BG" sz="2500" b="0" noProof="0" dirty="0">
                <a:solidFill>
                  <a:srgbClr val="FFFFFF"/>
                </a:solidFill>
                <a:latin typeface="+mn-lt"/>
              </a:rPr>
              <a:t>senior</a:t>
            </a:r>
            <a:r>
              <a:rPr lang="bg-BG" sz="2500" b="0" dirty="0">
                <a:solidFill>
                  <a:srgbClr val="FFFFFF"/>
                </a:solidFill>
                <a:latin typeface="+mn-lt"/>
              </a:rPr>
              <a:t> + AI агенти</a:t>
            </a:r>
            <a:endParaRPr lang="bg-BG" sz="2500" dirty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bg-BG" sz="2500" b="0" dirty="0">
                <a:solidFill>
                  <a:srgbClr val="FFFFFF"/>
                </a:solidFill>
                <a:latin typeface="+mn-lt"/>
              </a:rPr>
              <a:t>2 </a:t>
            </a:r>
            <a:r>
              <a:rPr lang="bg-BG" sz="2500" b="0" noProof="0" dirty="0">
                <a:solidFill>
                  <a:srgbClr val="FFFFFF"/>
                </a:solidFill>
                <a:latin typeface="+mn-lt"/>
              </a:rPr>
              <a:t>mid</a:t>
            </a:r>
            <a:endParaRPr lang="bg-BG" sz="2500" dirty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500" b="0" dirty="0">
                <a:solidFill>
                  <a:srgbClr val="FFFFFF"/>
                </a:solidFill>
                <a:latin typeface="+mn-lt"/>
              </a:rPr>
              <a:t>1–2 </a:t>
            </a:r>
            <a:r>
              <a:rPr lang="bg-BG" sz="2500" b="0" noProof="0" dirty="0">
                <a:solidFill>
                  <a:srgbClr val="FFFFFF"/>
                </a:solidFill>
                <a:latin typeface="+mn-lt"/>
              </a:rPr>
              <a:t>junior</a:t>
            </a:r>
            <a:endParaRPr lang="bg-BG" sz="2500" dirty="0"/>
          </a:p>
        </p:txBody>
      </p:sp>
      <p:sp>
        <p:nvSpPr>
          <p:cNvPr id="17" name="Rounded Card">
            <a:extLst>
              <a:ext uri="{FF2B5EF4-FFF2-40B4-BE49-F238E27FC236}">
                <a16:creationId xmlns:a16="http://schemas.microsoft.com/office/drawing/2014/main" id="{BBA4F990-1CAC-B6E5-D472-81F4B8DC800B}"/>
              </a:ext>
            </a:extLst>
          </p:cNvPr>
          <p:cNvSpPr/>
          <p:nvPr/>
        </p:nvSpPr>
        <p:spPr>
          <a:xfrm>
            <a:off x="809176" y="4778840"/>
            <a:ext cx="10323576" cy="1602488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8" name="Lucide Workflow">
            <a:extLst>
              <a:ext uri="{FF2B5EF4-FFF2-40B4-BE49-F238E27FC236}">
                <a16:creationId xmlns:a16="http://schemas.microsoft.com/office/drawing/2014/main" id="{5FD47A78-7B31-419E-ACA2-23EF75FE878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72364" y="5129726"/>
            <a:ext cx="393192" cy="393192"/>
          </a:xfrm>
          <a:prstGeom prst="rect">
            <a:avLst/>
          </a:prstGeom>
        </p:spPr>
      </p:pic>
      <p:sp>
        <p:nvSpPr>
          <p:cNvPr id="19" name="Box Text 16">
            <a:extLst>
              <a:ext uri="{FF2B5EF4-FFF2-40B4-BE49-F238E27FC236}">
                <a16:creationId xmlns:a16="http://schemas.microsoft.com/office/drawing/2014/main" id="{8EEF9B44-44A0-4256-CF0C-B56309036BBB}"/>
              </a:ext>
            </a:extLst>
          </p:cNvPr>
          <p:cNvSpPr txBox="1"/>
          <p:nvPr/>
        </p:nvSpPr>
        <p:spPr>
          <a:xfrm>
            <a:off x="1676712" y="4941168"/>
            <a:ext cx="9170228" cy="1246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bg-BG" sz="2800" b="1" dirty="0">
                <a:solidFill>
                  <a:schemeClr val="accent4"/>
                </a:solidFill>
              </a:rPr>
              <a:t>AI замества junior роли</a:t>
            </a:r>
            <a:r>
              <a:rPr lang="bg-BG" sz="2800" dirty="0">
                <a:solidFill>
                  <a:srgbClr val="FFFFFF"/>
                </a:solidFill>
              </a:rPr>
              <a:t> в професиите на знанието</a:t>
            </a:r>
            <a:endParaRPr lang="en-US" sz="2800" dirty="0"/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500" dirty="0">
                <a:solidFill>
                  <a:srgbClr val="FFFFFF"/>
                </a:solidFill>
              </a:rPr>
              <a:t>Примерът е илюстративен</a:t>
            </a:r>
            <a:r>
              <a:rPr lang="en-US" sz="2500" dirty="0">
                <a:solidFill>
                  <a:srgbClr val="FFFFFF"/>
                </a:solidFill>
              </a:rPr>
              <a:t> </a:t>
            </a:r>
            <a:r>
              <a:rPr lang="bg-BG" sz="2500" dirty="0">
                <a:solidFill>
                  <a:srgbClr val="FFFFFF"/>
                </a:solidFill>
              </a:rPr>
              <a:t>(не е статистика или прогноза)</a:t>
            </a:r>
            <a:endParaRPr lang="bg-BG" sz="2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03E76FC-38E4-479E-A3AC-0F16994236C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000" b="1" dirty="0">
                <a:latin typeface="+mj-lt"/>
              </a:rPr>
              <a:t>Икономическият модел </a:t>
            </a:r>
            <a:r>
              <a:rPr lang="bg-BG" sz="4000" b="1">
                <a:latin typeface="+mj-lt"/>
              </a:rPr>
              <a:t>на </a:t>
            </a:r>
            <a:r>
              <a:rPr lang="en-US" sz="4000" b="1" noProof="0" dirty="0">
                <a:latin typeface="+mj-lt"/>
              </a:rPr>
              <a:t>Anthropic</a:t>
            </a:r>
            <a:endParaRPr lang="bg-BG" sz="4000" dirty="0"/>
          </a:p>
        </p:txBody>
      </p:sp>
      <p:sp>
        <p:nvSpPr>
          <p:cNvPr id="9" name="Rounded Card">
            <a:extLst>
              <a:ext uri="{FF2B5EF4-FFF2-40B4-BE49-F238E27FC236}">
                <a16:creationId xmlns:a16="http://schemas.microsoft.com/office/drawing/2014/main" id="{531DC0B7-EC0F-1F6A-B2D7-58511604CB56}"/>
              </a:ext>
            </a:extLst>
          </p:cNvPr>
          <p:cNvSpPr/>
          <p:nvPr/>
        </p:nvSpPr>
        <p:spPr>
          <a:xfrm>
            <a:off x="438912" y="1447460"/>
            <a:ext cx="10912084" cy="1680548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0" name="Lucide ChartColumn">
            <a:extLst>
              <a:ext uri="{FF2B5EF4-FFF2-40B4-BE49-F238E27FC236}">
                <a16:creationId xmlns:a16="http://schemas.microsoft.com/office/drawing/2014/main" id="{646F6A20-F171-AA1B-06E5-A22DED995A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9224" y="1628800"/>
            <a:ext cx="393192" cy="393192"/>
          </a:xfrm>
          <a:prstGeom prst="rect">
            <a:avLst/>
          </a:prstGeom>
        </p:spPr>
      </p:pic>
      <p:sp>
        <p:nvSpPr>
          <p:cNvPr id="11" name="Box Text 3">
            <a:extLst>
              <a:ext uri="{FF2B5EF4-FFF2-40B4-BE49-F238E27FC236}">
                <a16:creationId xmlns:a16="http://schemas.microsoft.com/office/drawing/2014/main" id="{1C3BFA3F-7EA8-1A13-3F24-CF44ED104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4440" y="1616200"/>
            <a:ext cx="9972540" cy="1310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bg-BG" sz="3000" b="0" dirty="0">
                <a:solidFill>
                  <a:srgbClr val="FFFFFF"/>
                </a:solidFill>
                <a:latin typeface="+mn-lt"/>
              </a:rPr>
              <a:t>Математическият модел на </a:t>
            </a:r>
            <a:r>
              <a:rPr lang="en-US" sz="3000" b="0" noProof="0" dirty="0">
                <a:solidFill>
                  <a:srgbClr val="FFFFFF"/>
                </a:solidFill>
                <a:latin typeface="+mn-lt"/>
              </a:rPr>
              <a:t>Anthropic</a:t>
            </a:r>
            <a:r>
              <a:rPr lang="bg-BG" sz="3000" b="0" dirty="0">
                <a:solidFill>
                  <a:srgbClr val="FFFFFF"/>
                </a:solidFill>
                <a:latin typeface="+mn-lt"/>
              </a:rPr>
              <a:t> за развитие на  </a:t>
            </a:r>
            <a:r>
              <a:rPr lang="bg-BG" sz="3000" b="1" dirty="0">
                <a:solidFill>
                  <a:schemeClr val="accent4"/>
                </a:solidFill>
                <a:latin typeface="+mn-lt"/>
              </a:rPr>
              <a:t>икономиката на САЩ към 2030 г.</a:t>
            </a:r>
            <a:endParaRPr lang="en-US" sz="3000" b="1" dirty="0">
              <a:solidFill>
                <a:schemeClr val="accent4"/>
              </a:solidFill>
              <a:latin typeface="+mn-lt"/>
            </a:endParaRPr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800" dirty="0">
                <a:solidFill>
                  <a:srgbClr val="FFFFFF"/>
                </a:solidFill>
                <a:hlinkClick r:id="rId4"/>
              </a:rPr>
              <a:t>https://www.anthropic.com/institute/econ-scenarios</a:t>
            </a:r>
            <a:endParaRPr lang="bg-BG" sz="1800" dirty="0"/>
          </a:p>
        </p:txBody>
      </p:sp>
      <p:sp>
        <p:nvSpPr>
          <p:cNvPr id="12" name="Rounded Card">
            <a:extLst>
              <a:ext uri="{FF2B5EF4-FFF2-40B4-BE49-F238E27FC236}">
                <a16:creationId xmlns:a16="http://schemas.microsoft.com/office/drawing/2014/main" id="{D330FC63-2122-054E-B854-4BF7BE355FC4}"/>
              </a:ext>
            </a:extLst>
          </p:cNvPr>
          <p:cNvSpPr/>
          <p:nvPr/>
        </p:nvSpPr>
        <p:spPr>
          <a:xfrm>
            <a:off x="438912" y="3462904"/>
            <a:ext cx="10912084" cy="1406256"/>
          </a:xfrm>
          <a:prstGeom prst="roundRect">
            <a:avLst>
              <a:gd name="adj" fmla="val 7000"/>
            </a:avLst>
          </a:prstGeom>
          <a:solidFill>
            <a:srgbClr val="252A31"/>
          </a:solidFill>
          <a:ln w="12700">
            <a:solidFill>
              <a:srgbClr val="3A5A55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3" name="Lucide Cpu">
            <a:extLst>
              <a:ext uri="{FF2B5EF4-FFF2-40B4-BE49-F238E27FC236}">
                <a16:creationId xmlns:a16="http://schemas.microsoft.com/office/drawing/2014/main" id="{57F3C749-3960-64B9-5A6E-A52760B87BD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49224" y="3755888"/>
            <a:ext cx="393192" cy="393192"/>
          </a:xfrm>
          <a:prstGeom prst="rect">
            <a:avLst/>
          </a:prstGeom>
        </p:spPr>
      </p:pic>
      <p:sp>
        <p:nvSpPr>
          <p:cNvPr id="14" name="Box Text 10">
            <a:extLst>
              <a:ext uri="{FF2B5EF4-FFF2-40B4-BE49-F238E27FC236}">
                <a16:creationId xmlns:a16="http://schemas.microsoft.com/office/drawing/2014/main" id="{E0947B86-FE90-DA48-155D-02CBDB05F807}"/>
              </a:ext>
            </a:extLst>
          </p:cNvPr>
          <p:cNvSpPr>
            <a:spLocks noGrp="1"/>
          </p:cNvSpPr>
          <p:nvPr/>
        </p:nvSpPr>
        <p:spPr>
          <a:xfrm>
            <a:off x="1234440" y="3581776"/>
            <a:ext cx="9972540" cy="1143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000" b="0" dirty="0">
                <a:solidFill>
                  <a:srgbClr val="FFFFFF"/>
                </a:solidFill>
                <a:latin typeface="+mn-lt"/>
              </a:rPr>
              <a:t>Вход: </a:t>
            </a:r>
            <a:r>
              <a:rPr lang="bg-BG" sz="3000" b="1" dirty="0">
                <a:solidFill>
                  <a:schemeClr val="accent4"/>
                </a:solidFill>
                <a:latin typeface="+mn-lt"/>
              </a:rPr>
              <a:t>способности</a:t>
            </a:r>
            <a:r>
              <a:rPr lang="bg-BG" sz="3000" b="0" dirty="0">
                <a:solidFill>
                  <a:srgbClr val="FFFFFF"/>
                </a:solidFill>
                <a:latin typeface="+mn-lt"/>
              </a:rPr>
              <a:t>, </a:t>
            </a:r>
            <a:r>
              <a:rPr lang="bg-BG" sz="3000" b="1" dirty="0">
                <a:solidFill>
                  <a:schemeClr val="accent4"/>
                </a:solidFill>
                <a:latin typeface="+mn-lt"/>
              </a:rPr>
              <a:t>използване</a:t>
            </a:r>
            <a:r>
              <a:rPr lang="bg-BG" sz="3000" b="0" dirty="0">
                <a:solidFill>
                  <a:srgbClr val="FFFFFF"/>
                </a:solidFill>
                <a:latin typeface="+mn-lt"/>
              </a:rPr>
              <a:t> и </a:t>
            </a:r>
            <a:r>
              <a:rPr lang="bg-BG" sz="3000" b="1" dirty="0">
                <a:solidFill>
                  <a:schemeClr val="accent4"/>
                </a:solidFill>
                <a:latin typeface="+mn-lt"/>
              </a:rPr>
              <a:t>автономност</a:t>
            </a:r>
            <a:r>
              <a:rPr lang="bg-BG" sz="3000" b="0" dirty="0">
                <a:solidFill>
                  <a:srgbClr val="FFFFFF"/>
                </a:solidFill>
                <a:latin typeface="+mn-lt"/>
              </a:rPr>
              <a:t> на AI</a:t>
            </a:r>
            <a:r>
              <a:rPr lang="bg-BG" sz="3000" dirty="0">
                <a:solidFill>
                  <a:srgbClr val="FFFFFF"/>
                </a:solidFill>
              </a:rPr>
              <a:t>, </a:t>
            </a:r>
            <a:r>
              <a:rPr lang="bg-BG" sz="3000" b="1" dirty="0">
                <a:solidFill>
                  <a:schemeClr val="accent4"/>
                </a:solidFill>
                <a:latin typeface="+mn-lt"/>
              </a:rPr>
              <a:t>продуктивност</a:t>
            </a:r>
            <a:r>
              <a:rPr lang="bg-BG" sz="3000" b="0" dirty="0">
                <a:solidFill>
                  <a:srgbClr val="FFFFFF"/>
                </a:solidFill>
                <a:latin typeface="+mn-lt"/>
              </a:rPr>
              <a:t> и време за намиране на </a:t>
            </a:r>
            <a:r>
              <a:rPr lang="bg-BG" sz="3000" b="1" dirty="0">
                <a:solidFill>
                  <a:schemeClr val="accent4"/>
                </a:solidFill>
              </a:rPr>
              <a:t>нова работа</a:t>
            </a:r>
          </a:p>
        </p:txBody>
      </p:sp>
      <p:sp>
        <p:nvSpPr>
          <p:cNvPr id="15" name="Rounded Card">
            <a:extLst>
              <a:ext uri="{FF2B5EF4-FFF2-40B4-BE49-F238E27FC236}">
                <a16:creationId xmlns:a16="http://schemas.microsoft.com/office/drawing/2014/main" id="{C677ED56-C510-ED33-E5D7-82177A84EDF6}"/>
              </a:ext>
            </a:extLst>
          </p:cNvPr>
          <p:cNvSpPr/>
          <p:nvPr/>
        </p:nvSpPr>
        <p:spPr>
          <a:xfrm>
            <a:off x="438912" y="5212456"/>
            <a:ext cx="10912084" cy="1024856"/>
          </a:xfrm>
          <a:prstGeom prst="roundRect">
            <a:avLst>
              <a:gd name="adj" fmla="val 7000"/>
            </a:avLst>
          </a:prstGeom>
          <a:solidFill>
            <a:srgbClr val="282331"/>
          </a:solidFill>
          <a:ln w="12700">
            <a:solidFill>
              <a:srgbClr val="514167"/>
            </a:solidFill>
          </a:ln>
        </p:spPr>
        <p:txBody>
          <a:bodyPr/>
          <a:lstStyle/>
          <a:p>
            <a:endParaRPr lang="bg-BG"/>
          </a:p>
        </p:txBody>
      </p:sp>
      <p:pic>
        <p:nvPicPr>
          <p:cNvPr id="16" name="Lucide Workflow">
            <a:extLst>
              <a:ext uri="{FF2B5EF4-FFF2-40B4-BE49-F238E27FC236}">
                <a16:creationId xmlns:a16="http://schemas.microsoft.com/office/drawing/2014/main" id="{C62CE9A4-8E43-295E-A4D8-5331A504B8D2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71834" y="5486683"/>
            <a:ext cx="393192" cy="393192"/>
          </a:xfrm>
          <a:prstGeom prst="rect">
            <a:avLst/>
          </a:prstGeom>
        </p:spPr>
      </p:pic>
      <p:sp>
        <p:nvSpPr>
          <p:cNvPr id="17" name="Box Text 13">
            <a:extLst>
              <a:ext uri="{FF2B5EF4-FFF2-40B4-BE49-F238E27FC236}">
                <a16:creationId xmlns:a16="http://schemas.microsoft.com/office/drawing/2014/main" id="{5C909D0D-166D-CB28-A043-CF9DA6C5B86D}"/>
              </a:ext>
            </a:extLst>
          </p:cNvPr>
          <p:cNvSpPr>
            <a:spLocks noGrp="1"/>
          </p:cNvSpPr>
          <p:nvPr/>
        </p:nvSpPr>
        <p:spPr>
          <a:xfrm>
            <a:off x="1234440" y="5331328"/>
            <a:ext cx="9972540" cy="7619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400" b="0" dirty="0">
                <a:solidFill>
                  <a:srgbClr val="FFFFFF"/>
                </a:solidFill>
                <a:latin typeface="+mn-lt"/>
              </a:rPr>
              <a:t>Различни допускания дават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различни сценарии</a:t>
            </a:r>
            <a:endParaRPr lang="bg-BG" sz="3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13DA453-C0A3-40C6-94DA-0D947BE770C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dirty="0"/>
              <a:t>Резултат (изход) от модела:</a:t>
            </a:r>
            <a:endParaRPr lang="bg-BG" sz="3400" b="1" dirty="0">
              <a:solidFill>
                <a:schemeClr val="accent4"/>
              </a:solidFill>
              <a:latin typeface="+mn-lt"/>
            </a:endParaRPr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БВП</a:t>
            </a:r>
            <a:r>
              <a:rPr lang="bg-BG" b="0" dirty="0">
                <a:latin typeface="+mn-lt"/>
              </a:rPr>
              <a:t> спрямо икономика без AI към 2030 г.</a:t>
            </a:r>
            <a:endParaRPr lang="bg-BG" dirty="0"/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Безработица</a:t>
            </a:r>
            <a:r>
              <a:rPr lang="bg-BG" b="0" dirty="0">
                <a:latin typeface="+mn-lt"/>
              </a:rPr>
              <a:t> по групи професии</a:t>
            </a:r>
            <a:r>
              <a:rPr lang="en-US" b="0" dirty="0">
                <a:latin typeface="+mn-lt"/>
              </a:rPr>
              <a:t>: AI-affected vs. AI-safe</a:t>
            </a:r>
            <a:endParaRPr lang="bg-BG" dirty="0"/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Заплащане</a:t>
            </a:r>
            <a:r>
              <a:rPr lang="bg-BG" b="0" dirty="0">
                <a:latin typeface="+mn-lt"/>
              </a:rPr>
              <a:t> в силно засегнатите и по-слабо засегнатите професии</a:t>
            </a:r>
            <a:endParaRPr lang="bg-BG" dirty="0"/>
          </a:p>
          <a:p>
            <a:pPr lvl="1">
              <a:spcAft>
                <a:spcPts val="1000"/>
              </a:spcAft>
            </a:pPr>
            <a:r>
              <a:rPr lang="bg-BG" b="0" dirty="0">
                <a:latin typeface="+mn-lt"/>
              </a:rPr>
              <a:t>Разпределение на доходите между </a:t>
            </a:r>
            <a:r>
              <a:rPr lang="bg-BG" b="1" dirty="0">
                <a:solidFill>
                  <a:schemeClr val="accent4"/>
                </a:solidFill>
                <a:latin typeface="+mn-lt"/>
              </a:rPr>
              <a:t>труд и капитал</a:t>
            </a:r>
            <a:r>
              <a:rPr lang="en-US" dirty="0"/>
              <a:t> </a:t>
            </a:r>
            <a:endParaRPr lang="bg-BG" dirty="0"/>
          </a:p>
          <a:p>
            <a:pPr lvl="2">
              <a:spcAft>
                <a:spcPts val="1000"/>
              </a:spcAft>
            </a:pPr>
            <a:r>
              <a:rPr lang="bg-BG" dirty="0"/>
              <a:t>Колко от приходите отиват за </a:t>
            </a:r>
            <a:r>
              <a:rPr lang="bg-BG" b="1" dirty="0">
                <a:solidFill>
                  <a:schemeClr val="accent4"/>
                </a:solidFill>
              </a:rPr>
              <a:t>заплати</a:t>
            </a:r>
            <a:r>
              <a:rPr lang="bg-BG" dirty="0"/>
              <a:t> и колко за </a:t>
            </a:r>
            <a:r>
              <a:rPr lang="bg-BG" b="1" dirty="0">
                <a:solidFill>
                  <a:schemeClr val="accent4"/>
                </a:solidFill>
              </a:rPr>
              <a:t>собственици</a:t>
            </a:r>
            <a:r>
              <a:rPr lang="bg-BG" dirty="0"/>
              <a:t> и </a:t>
            </a:r>
            <a:r>
              <a:rPr lang="bg-BG" b="1" dirty="0">
                <a:solidFill>
                  <a:schemeClr val="accent4"/>
                </a:solidFill>
              </a:rPr>
              <a:t>инвеститори</a:t>
            </a:r>
            <a:endParaRPr lang="bg-BG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 dirty="0">
                <a:latin typeface="+mj-lt"/>
              </a:rPr>
              <a:t>Какво измерват сценариите?</a:t>
            </a:r>
            <a:endParaRPr lang="bg-BG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EBAB89-1790-BB84-C287-842B0BEAE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067CD-8E6B-4360-9AA8-C5DF2A48A6D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5E691-A7A6-33F1-58A3-CCB7CDC4AE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5780" y="1232264"/>
            <a:ext cx="3527795" cy="1152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3200" dirty="0"/>
              <a:t>Сценарий </a:t>
            </a:r>
            <a:r>
              <a:rPr lang="en-US" sz="3200" dirty="0"/>
              <a:t>#</a:t>
            </a:r>
            <a:r>
              <a:rPr lang="bg-BG" sz="3200" dirty="0"/>
              <a:t>1</a:t>
            </a:r>
            <a:br>
              <a:rPr lang="en-US" sz="3200" dirty="0"/>
            </a:br>
            <a:r>
              <a:rPr lang="en-US" sz="3200" dirty="0"/>
              <a:t>(</a:t>
            </a:r>
            <a:r>
              <a:rPr lang="bg-BG" sz="3200" dirty="0"/>
              <a:t>скромен)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6DCE8F-3274-01E4-87EE-4108AB48F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Трите икономически сценария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5F7D0E8-DF79-EF99-875F-5888362CAB0C}"/>
              </a:ext>
            </a:extLst>
          </p:cNvPr>
          <p:cNvSpPr txBox="1">
            <a:spLocks/>
          </p:cNvSpPr>
          <p:nvPr/>
        </p:nvSpPr>
        <p:spPr>
          <a:xfrm>
            <a:off x="4294212" y="1232264"/>
            <a:ext cx="3527795" cy="1152127"/>
          </a:xfrm>
          <a:prstGeom prst="rect">
            <a:avLst/>
          </a:prstGeom>
        </p:spPr>
        <p:txBody>
          <a:bodyPr vert="horz" lIns="108000" tIns="36000" rIns="108000" bIns="36000" rtlCol="0">
            <a:normAutofit/>
          </a:bodyPr>
          <a:lstStyle>
            <a:lvl1pPr marL="36195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400" b="0" i="0" kern="1200" baseline="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80962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2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25730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0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70497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15265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6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35070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g-BG" sz="3200" dirty="0"/>
              <a:t>Сценарий </a:t>
            </a:r>
            <a:r>
              <a:rPr lang="en-US" sz="3200" dirty="0"/>
              <a:t>#</a:t>
            </a:r>
            <a:r>
              <a:rPr lang="bg-BG" sz="3200" dirty="0"/>
              <a:t>2</a:t>
            </a:r>
            <a:br>
              <a:rPr lang="en-US" sz="3200" dirty="0"/>
            </a:br>
            <a:r>
              <a:rPr lang="en-US" sz="3200" dirty="0"/>
              <a:t>(</a:t>
            </a:r>
            <a:r>
              <a:rPr lang="bg-BG" sz="3200" dirty="0"/>
              <a:t>значителен)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E850A67-36FB-058B-D925-9FEF336B429A}"/>
              </a:ext>
            </a:extLst>
          </p:cNvPr>
          <p:cNvSpPr txBox="1">
            <a:spLocks/>
          </p:cNvSpPr>
          <p:nvPr/>
        </p:nvSpPr>
        <p:spPr>
          <a:xfrm>
            <a:off x="8183241" y="1232264"/>
            <a:ext cx="3527795" cy="1152127"/>
          </a:xfrm>
          <a:prstGeom prst="rect">
            <a:avLst/>
          </a:prstGeom>
        </p:spPr>
        <p:txBody>
          <a:bodyPr vert="horz" lIns="108000" tIns="36000" rIns="108000" bIns="36000" rtlCol="0">
            <a:normAutofit/>
          </a:bodyPr>
          <a:lstStyle>
            <a:lvl1pPr marL="36195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400" b="0" i="0" kern="1200" baseline="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80962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2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25730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30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704975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152650" indent="-361950" algn="l" defTabSz="1218438" rtl="0" eaLnBrk="1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600" b="0" i="0" kern="1200">
                <a:solidFill>
                  <a:schemeClr val="bg2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35070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924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9143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8362" indent="-304610" algn="l" defTabSz="1218438" rtl="0" eaLnBrk="1" hangingPunct="1">
              <a:spcBef>
                <a:spcPct val="20000"/>
              </a:spcBef>
              <a:buFont typeface="Arial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g-BG" sz="3200" dirty="0"/>
              <a:t>Сценарий </a:t>
            </a:r>
            <a:r>
              <a:rPr lang="en-US" sz="3200" dirty="0"/>
              <a:t>#</a:t>
            </a:r>
            <a:r>
              <a:rPr lang="bg-BG" sz="3200" dirty="0"/>
              <a:t>3</a:t>
            </a:r>
            <a:br>
              <a:rPr lang="en-US" sz="3200" dirty="0"/>
            </a:br>
            <a:r>
              <a:rPr lang="en-US" sz="3200" dirty="0"/>
              <a:t>(</a:t>
            </a:r>
            <a:r>
              <a:rPr lang="bg-BG" sz="3200" dirty="0"/>
              <a:t>екстремен)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6F4AF3-2576-964E-C1B0-E2C42BB49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5" y="2463351"/>
            <a:ext cx="3096344" cy="39853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8564BD-B222-0666-294E-A07B408F0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669" y="2456399"/>
            <a:ext cx="3088879" cy="39923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848854-5EC3-20A5-D0E4-3880A17A8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377" y="2463351"/>
            <a:ext cx="3123521" cy="39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52904B6-3EC2-4794-A32B-8278FAB7E75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929256" y="1280160"/>
            <a:ext cx="6605316" cy="5349240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+1,6% БВП</a:t>
            </a:r>
            <a:r>
              <a:rPr lang="bg-BG" sz="3400" b="0" dirty="0">
                <a:latin typeface="+mn-lt"/>
              </a:rPr>
              <a:t> към 2030 г. спрямо сценарий без AI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Почти без промяна в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безработицата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Ограничено увеличение на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заплатите: под 1%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Условен сценарий</a:t>
            </a:r>
            <a:r>
              <a:rPr lang="bg-BG" sz="3400" b="0" dirty="0">
                <a:latin typeface="+mn-lt"/>
              </a:rPr>
              <a:t>, а не предсказание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bg-BG" sz="4000" b="1" dirty="0">
                <a:latin typeface="+mj-lt"/>
              </a:rPr>
              <a:t>Сценарий 1: Скромно навлизане на AI</a:t>
            </a:r>
            <a:endParaRPr lang="bg-BG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DC9D4C-1BDE-AF14-7CA3-EEAF5F336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718" y="1412776"/>
            <a:ext cx="3957820" cy="50942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7BCAD86-568B-4EEE-8D6F-A559707817C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785240" y="1280160"/>
            <a:ext cx="7397404" cy="5349240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+8,3% БВП</a:t>
            </a:r>
            <a:r>
              <a:rPr lang="bg-BG" sz="3400" b="0" dirty="0">
                <a:latin typeface="+mn-lt"/>
              </a:rPr>
              <a:t> към 2030 г. спрямо сценарий без AI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4,6% безработица</a:t>
            </a:r>
            <a:r>
              <a:rPr lang="bg-BG" sz="3400" b="0" dirty="0">
                <a:latin typeface="+mn-lt"/>
              </a:rPr>
              <a:t> в двете групи професии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Заплатите извън професиите на знанието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растат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В професиите на знанието заплатите са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почти без промяна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bg-BG" sz="3600" dirty="0"/>
              <a:t>Сценарий 2: </a:t>
            </a:r>
            <a:r>
              <a:rPr lang="bg-BG" sz="3600" b="1" dirty="0">
                <a:latin typeface="+mj-lt"/>
              </a:rPr>
              <a:t>Значително навлизане на AI</a:t>
            </a:r>
            <a:endParaRPr lang="bg-BG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8EE1F-A8D4-A593-E4C1-8B3D709A4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451" y="1484784"/>
            <a:ext cx="3732745" cy="48245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7B1DA9C-F329-4C4E-AB4D-5C872B813AD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785240" y="1280160"/>
            <a:ext cx="7109372" cy="5349240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200" b="1" dirty="0">
                <a:solidFill>
                  <a:schemeClr val="accent4"/>
                </a:solidFill>
              </a:rPr>
              <a:t>+32,4% БВП</a:t>
            </a:r>
            <a:r>
              <a:rPr lang="bg-BG" sz="3200" b="0" dirty="0"/>
              <a:t> към 2030 г. спрямо сценарий без AI</a:t>
            </a:r>
            <a:endParaRPr lang="bg-BG" sz="32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200" b="0" dirty="0"/>
              <a:t>Безработица: </a:t>
            </a:r>
            <a:r>
              <a:rPr lang="bg-BG" sz="3200" b="1" dirty="0">
                <a:solidFill>
                  <a:schemeClr val="accent4"/>
                </a:solidFill>
              </a:rPr>
              <a:t>17,9%</a:t>
            </a:r>
            <a:r>
              <a:rPr lang="bg-BG" sz="3200" b="0" dirty="0"/>
              <a:t> в </a:t>
            </a:r>
            <a:r>
              <a:rPr lang="en-US" sz="3200" b="0" dirty="0"/>
              <a:t>AI-</a:t>
            </a:r>
            <a:r>
              <a:rPr lang="bg-BG" sz="3200" b="0" dirty="0"/>
              <a:t>засегнатите и </a:t>
            </a:r>
            <a:r>
              <a:rPr lang="bg-BG" sz="3200" b="1" dirty="0">
                <a:solidFill>
                  <a:schemeClr val="accent4"/>
                </a:solidFill>
              </a:rPr>
              <a:t>3,9%</a:t>
            </a:r>
            <a:r>
              <a:rPr lang="bg-BG" sz="3200" b="0" dirty="0"/>
              <a:t> в останалите професии</a:t>
            </a:r>
            <a:endParaRPr lang="bg-BG" sz="32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200" b="0" dirty="0"/>
              <a:t>Заплати: </a:t>
            </a:r>
            <a:r>
              <a:rPr lang="bg-BG" sz="3200" b="1" dirty="0">
                <a:solidFill>
                  <a:schemeClr val="accent4"/>
                </a:solidFill>
              </a:rPr>
              <a:t>−11,5%</a:t>
            </a:r>
            <a:r>
              <a:rPr lang="bg-BG" sz="3200" b="0" dirty="0"/>
              <a:t> в </a:t>
            </a:r>
            <a:r>
              <a:rPr lang="en-US" sz="3200" b="0" dirty="0"/>
              <a:t>AI-</a:t>
            </a:r>
            <a:r>
              <a:rPr lang="bg-BG" sz="3200" b="0" dirty="0"/>
              <a:t>засегнатите и </a:t>
            </a:r>
            <a:r>
              <a:rPr lang="bg-BG" sz="3200" b="1" dirty="0">
                <a:solidFill>
                  <a:schemeClr val="accent4"/>
                </a:solidFill>
              </a:rPr>
              <a:t>+33,6%</a:t>
            </a:r>
            <a:r>
              <a:rPr lang="bg-BG" sz="3200" b="0" dirty="0"/>
              <a:t> в останалите професии</a:t>
            </a:r>
            <a:endParaRPr lang="bg-BG" sz="32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200" b="1" dirty="0">
                <a:solidFill>
                  <a:schemeClr val="accent4"/>
                </a:solidFill>
              </a:rPr>
              <a:t>Силно неравномерни ефекти</a:t>
            </a:r>
            <a:r>
              <a:rPr lang="bg-BG" sz="3200" b="0" dirty="0"/>
              <a:t> при бърза автоматизация</a:t>
            </a:r>
            <a:endParaRPr lang="bg-BG" sz="32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bg-BG" sz="3600" b="1" dirty="0">
                <a:latin typeface="+mj-lt"/>
              </a:rPr>
              <a:t>Сценарий 3: Екстремно навлизане на AI</a:t>
            </a:r>
            <a:endParaRPr lang="bg-BG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D32DF9-056F-69F5-7968-3ACC90C98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763" y="1484784"/>
            <a:ext cx="3724757" cy="47525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0EF1022-D8E8-4941-A488-0DBDBB91DA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Роботизацията</a:t>
            </a:r>
            <a:r>
              <a:rPr lang="bg-BG" sz="3400" b="0" dirty="0">
                <a:latin typeface="+mn-lt"/>
              </a:rPr>
              <a:t> вероятно ще навлезе във всекидневието (инвестициите са гигантски)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Автоматизацията вероятно ще обхване много повече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физически задачи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Натиск върху заетостта в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повече професии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2030–2035 г.</a:t>
            </a:r>
            <a:r>
              <a:rPr lang="bg-BG" sz="3400" b="0" dirty="0">
                <a:latin typeface="+mn-lt"/>
              </a:rPr>
              <a:t> е възможен хоризонт за масовата роботизация (с голяма несигурност)</a:t>
            </a:r>
          </a:p>
          <a:p>
            <a:pPr>
              <a:spcAft>
                <a:spcPts val="1000"/>
              </a:spcAft>
            </a:pPr>
            <a:r>
              <a:rPr lang="bg-BG" dirty="0"/>
              <a:t>Възможно е до 2035 г. да има </a:t>
            </a:r>
            <a:r>
              <a:rPr lang="en-US" b="1" dirty="0">
                <a:solidFill>
                  <a:schemeClr val="accent4"/>
                </a:solidFill>
              </a:rPr>
              <a:t>AGI</a:t>
            </a:r>
            <a:endParaRPr lang="bg-BG" sz="3400" b="1" dirty="0">
              <a:solidFill>
                <a:schemeClr val="accent4"/>
              </a:solidFill>
            </a:endParaRPr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 dirty="0">
                <a:latin typeface="+mj-lt"/>
              </a:rPr>
              <a:t>Дългосрочно: 2030–2035</a:t>
            </a:r>
            <a:endParaRPr lang="bg-BG" sz="4400" dirty="0"/>
          </a:p>
        </p:txBody>
      </p:sp>
      <p:pic>
        <p:nvPicPr>
          <p:cNvPr id="6" name="Lucide Cpu">
            <a:extLst>
              <a:ext uri="{FF2B5EF4-FFF2-40B4-BE49-F238E27FC236}">
                <a16:creationId xmlns:a16="http://schemas.microsoft.com/office/drawing/2014/main" id="{BA1FCFF1-F982-6317-9DE8-A873F0C8DAD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14892" y="1340768"/>
            <a:ext cx="908684" cy="9086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5A3EE45-3B19-4571-BB56-604D4F14503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2026–2027:</a:t>
            </a:r>
            <a:r>
              <a:rPr lang="bg-BG" sz="3400" b="0" dirty="0">
                <a:latin typeface="+mn-lt"/>
              </a:rPr>
              <a:t> вече наблюдаваме първи ефекти от </a:t>
            </a:r>
            <a:r>
              <a:rPr lang="en-US" sz="3400" b="0" dirty="0">
                <a:latin typeface="+mn-lt"/>
              </a:rPr>
              <a:t>AI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2027–2030:</a:t>
            </a:r>
            <a:r>
              <a:rPr lang="bg-BG" sz="3400" b="0" dirty="0">
                <a:latin typeface="+mn-lt"/>
              </a:rPr>
              <a:t> ключови са </a:t>
            </a:r>
            <a:r>
              <a:rPr lang="en-US" sz="3400" b="0" dirty="0">
                <a:latin typeface="+mn-lt"/>
              </a:rPr>
              <a:t>AI </a:t>
            </a:r>
            <a:r>
              <a:rPr lang="bg-BG" sz="3400" b="0" dirty="0">
                <a:latin typeface="+mn-lt"/>
              </a:rPr>
              <a:t>способностите и скоростта на внедряване</a:t>
            </a:r>
            <a:r>
              <a:rPr lang="en-US" sz="3400" b="0" dirty="0">
                <a:latin typeface="+mn-lt"/>
              </a:rPr>
              <a:t> </a:t>
            </a:r>
            <a:r>
              <a:rPr lang="bg-BG" sz="3400" b="0" dirty="0">
                <a:latin typeface="+mn-lt"/>
              </a:rPr>
              <a:t>в бизнеса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2030–2040:</a:t>
            </a:r>
            <a:r>
              <a:rPr lang="bg-BG" sz="3400" b="0" dirty="0">
                <a:latin typeface="+mn-lt"/>
              </a:rPr>
              <a:t> несигурността става огромна (работи, </a:t>
            </a:r>
            <a:r>
              <a:rPr lang="en-US" sz="3400" b="0" dirty="0">
                <a:latin typeface="+mn-lt"/>
              </a:rPr>
              <a:t>AGI, </a:t>
            </a:r>
            <a:r>
              <a:rPr lang="bg-BG" sz="3400" b="0" dirty="0">
                <a:latin typeface="+mn-lt"/>
              </a:rPr>
              <a:t>сътресения в икономиката и обществото)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Кариерните решения изискват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редовна преоценка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 dirty="0">
                <a:latin typeface="+mj-lt"/>
              </a:rPr>
              <a:t>Хоризонт на несигурност</a:t>
            </a:r>
            <a:endParaRPr lang="bg-BG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1343040"/>
            <a:ext cx="10972800" cy="1005840"/>
          </a:xfrm>
          <a:prstGeom prst="rect">
            <a:avLst/>
          </a:prstGeom>
        </p:spPr>
        <p:txBody>
          <a:bodyPr tIns="45720" bIns="45720" anchor="ctr">
            <a:noAutofit/>
          </a:bodyPr>
          <a:lstStyle>
            <a:lvl1pPr marL="0" indent="0" algn="ctr">
              <a:lnSpc>
                <a:spcPct val="105000"/>
              </a:lnSpc>
              <a:buNone/>
              <a:defRPr sz="3600" b="0" i="0" baseline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50" charset="-52"/>
                <a:ea typeface="Montserrat Medium" panose="00000600000000000000" pitchFamily="50" charset="-52"/>
                <a:cs typeface="Arial" pitchFamily="34" charset="0"/>
              </a:defRPr>
            </a:lvl1pPr>
          </a:lstStyle>
          <a:p>
            <a:pPr marL="0" lvl="0" indent="0" algn="ctr">
              <a:buNone/>
            </a:pPr>
            <a:r>
              <a:rPr lang="bg-BG" sz="3600" b="0" dirty="0">
                <a:latin typeface="+mn-lt"/>
              </a:rPr>
              <a:t>Кое остава ценно и кое се обезценява?</a:t>
            </a:r>
            <a:endParaRPr lang="bg-BG" sz="3600" dirty="0"/>
          </a:p>
        </p:txBody>
      </p:sp>
      <p:sp>
        <p:nvSpPr>
          <p:cNvPr id="3" name="Slide Title"/>
          <p:cNvSpPr>
            <a:spLocks noGrp="1"/>
          </p:cNvSpPr>
          <p:nvPr>
            <p:ph type="title" hasCustomPrompt="1"/>
          </p:nvPr>
        </p:nvSpPr>
        <p:spPr>
          <a:xfrm>
            <a:off x="594360" y="457200"/>
            <a:ext cx="10972800" cy="868680"/>
          </a:xfrm>
          <a:prstGeom prst="rect">
            <a:avLst/>
          </a:prstGeom>
        </p:spPr>
        <p:txBody>
          <a:bodyPr vert="horz" lIns="108000" tIns="45720" rIns="108000" bIns="45720" rtlCol="0" anchor="ctr">
            <a:noAutofit/>
          </a:bodyPr>
          <a:lstStyle>
            <a:lvl1pPr algn="ctr">
              <a:lnSpc>
                <a:spcPct val="105000"/>
              </a:lnSpc>
              <a:defRPr lang="en-US" sz="5396" b="1" i="0" baseline="0">
                <a:solidFill>
                  <a:srgbClr val="75FFE5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lvl="0" indent="0">
              <a:buNone/>
            </a:pPr>
            <a:r>
              <a:rPr lang="bg-BG" sz="5400" b="1">
                <a:latin typeface="+mj-lt"/>
              </a:rPr>
              <a:t>Професиите се променят</a:t>
            </a:r>
            <a:endParaRPr lang="bg-BG" sz="540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50000"/>
                  </a:schemeClr>
                </a:solidFill>
              </a:defRPr>
            </a:lvl1pPr>
          </a:lstStyle>
          <a:p>
            <a:fld id="{A7BBFF7F-6440-412A-80B5-8D532F3F9E70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Placeholder 12"/>
          <p:cNvPicPr>
            <a:picLocks noGrp="1" noChangeAspect="1"/>
          </p:cNvPicPr>
          <p:nvPr>
            <p:ph type="pic" idx="12"/>
          </p:nvPr>
        </p:nvPicPr>
        <p:blipFill>
          <a:blip r:embed="rId3"/>
          <a:srcRect l="75" r="75"/>
          <a:stretch/>
        </p:blipFill>
        <p:spPr>
          <a:xfrm>
            <a:off x="1552194" y="2578608"/>
            <a:ext cx="9102852" cy="3621024"/>
          </a:xfrm>
          <a:prstGeom prst="rect">
            <a:avLst/>
          </a:prstGeom>
          <a:ln>
            <a:solidFill>
              <a:srgbClr val="63C5B0">
                <a:alpha val="60000"/>
              </a:srgbClr>
            </a:solidFill>
          </a:ln>
          <a:effectLst/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F1283C8-D0F9-474F-954A-B2901281147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AI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автоматизира отделни задачи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Други задачи AI</a:t>
            </a:r>
            <a:r>
              <a:rPr lang="en-US" sz="3400" b="0" dirty="0">
                <a:latin typeface="+mn-lt"/>
              </a:rPr>
              <a:t> </a:t>
            </a:r>
            <a:r>
              <a:rPr lang="bg-BG" sz="3400" b="0" dirty="0">
                <a:latin typeface="+mn-lt"/>
              </a:rPr>
              <a:t>само ги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подпомага</a:t>
            </a:r>
            <a:endParaRPr lang="bg-BG" sz="3400" b="0" dirty="0">
              <a:latin typeface="+mn-lt"/>
            </a:endParaRPr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en-US" dirty="0"/>
              <a:t>AI </a:t>
            </a:r>
            <a:r>
              <a:rPr lang="bg-BG" dirty="0"/>
              <a:t>създава и</a:t>
            </a:r>
            <a:r>
              <a:rPr lang="bg-BG" sz="3400" b="0" dirty="0">
                <a:latin typeface="+mn-lt"/>
              </a:rPr>
              <a:t>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нови задачи </a:t>
            </a:r>
            <a:r>
              <a:rPr lang="bg-BG" sz="3400" b="0" dirty="0">
                <a:latin typeface="+mn-lt"/>
              </a:rPr>
              <a:t>(например проверка)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Професиите се променят според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дела на тези задачи</a:t>
            </a:r>
          </a:p>
          <a:p>
            <a:pPr>
              <a:spcAft>
                <a:spcPts val="1000"/>
              </a:spcAft>
            </a:pPr>
            <a:r>
              <a:rPr lang="bg-BG" dirty="0"/>
              <a:t>Професионална </a:t>
            </a:r>
            <a:r>
              <a:rPr lang="bg-BG" b="1" dirty="0">
                <a:solidFill>
                  <a:schemeClr val="accent4"/>
                </a:solidFill>
              </a:rPr>
              <a:t>компетентност</a:t>
            </a:r>
            <a:r>
              <a:rPr lang="bg-BG" dirty="0"/>
              <a:t>, човешка </a:t>
            </a:r>
            <a:r>
              <a:rPr lang="bg-BG" b="1" dirty="0">
                <a:solidFill>
                  <a:schemeClr val="accent4"/>
                </a:solidFill>
              </a:rPr>
              <a:t>комуникация</a:t>
            </a:r>
            <a:r>
              <a:rPr lang="bg-BG" dirty="0"/>
              <a:t>,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опит </a:t>
            </a:r>
            <a:r>
              <a:rPr lang="bg-BG" dirty="0"/>
              <a:t>и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 отговорност</a:t>
            </a:r>
            <a:r>
              <a:rPr lang="bg-BG" sz="3400" b="0" dirty="0">
                <a:latin typeface="+mn-lt"/>
              </a:rPr>
              <a:t> остават ценни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 dirty="0">
                <a:latin typeface="+mj-lt"/>
              </a:rPr>
              <a:t>Професиите като задачи</a:t>
            </a:r>
            <a:endParaRPr lang="bg-BG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7A5F40E-B781-49C5-98E3-A32E377DBE5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Стандартизирани задачи</a:t>
            </a:r>
            <a:r>
              <a:rPr lang="bg-BG" sz="3400" b="0" dirty="0">
                <a:latin typeface="+mn-lt"/>
              </a:rPr>
              <a:t> с дигитален вход и изход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Повторяеми действия с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ясни стъпки</a:t>
            </a:r>
            <a:r>
              <a:rPr lang="bg-BG" sz="3400" b="0" dirty="0">
                <a:latin typeface="+mn-lt"/>
              </a:rPr>
              <a:t> и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ясен очакван резултат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Дори сложна работа, когато резултатът е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лесен за проверка</a:t>
            </a:r>
            <a:endParaRPr lang="bg-BG" sz="3400" dirty="0"/>
          </a:p>
          <a:p>
            <a:pPr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Експозицията към AI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не означава автоматична загуба на работа</a:t>
            </a:r>
            <a:r>
              <a:rPr lang="bg-BG" dirty="0"/>
              <a:t>!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Задачи под натиск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05EE631-C944-43C1-B4C0-17E16BC08B4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Съдържание и превод:</a:t>
            </a:r>
            <a:r>
              <a:rPr lang="bg-BG" sz="3400" b="0">
                <a:latin typeface="+mn-lt"/>
              </a:rPr>
              <a:t> описания, SEO текстове, стандартни преводи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Дизайн и видео:</a:t>
            </a:r>
            <a:r>
              <a:rPr lang="bg-BG" sz="3400" b="0">
                <a:latin typeface="+mn-lt"/>
              </a:rPr>
              <a:t> рекламни варианти, изображения, субтитри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Софтуер и QA:</a:t>
            </a:r>
            <a:r>
              <a:rPr lang="bg-BG" sz="3400" b="0">
                <a:latin typeface="+mn-lt"/>
              </a:rPr>
              <a:t> стандартен код, тестове и документация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Засегнати дигитални задачи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20D3AF0-85C9-4CB0-9CDE-D426F41E313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Обслужване и BPO:</a:t>
            </a:r>
            <a:r>
              <a:rPr lang="bg-BG" sz="3400" b="0">
                <a:latin typeface="+mn-lt"/>
              </a:rPr>
              <a:t> типови запитвания и първа линия поддръжка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Администрация:</a:t>
            </a:r>
            <a:r>
              <a:rPr lang="bg-BG" sz="3400" b="0">
                <a:latin typeface="+mn-lt"/>
              </a:rPr>
              <a:t> формуляри, графици, кореспонденция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Счетоводство:</a:t>
            </a:r>
            <a:r>
              <a:rPr lang="bg-BG" sz="3400" b="0">
                <a:latin typeface="+mn-lt"/>
              </a:rPr>
              <a:t> фактури, разходи и сверяване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Правни и аналитични услуги:</a:t>
            </a:r>
            <a:r>
              <a:rPr lang="bg-BG" sz="3400" b="0">
                <a:latin typeface="+mn-lt"/>
              </a:rPr>
              <a:t> документи, справки и отчети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Засегнати офис задачи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967247D-38B9-4FF1-8B40-7AF7F05D0D7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Агентите изпълняват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последователност от действия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Разработка и QA:</a:t>
            </a:r>
            <a:r>
              <a:rPr lang="bg-BG" sz="3400" b="0" dirty="0">
                <a:latin typeface="+mn-lt"/>
              </a:rPr>
              <a:t> задачи по ясна спецификация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Анализ и маркетинг:</a:t>
            </a:r>
            <a:r>
              <a:rPr lang="bg-BG" sz="3400" b="0" dirty="0">
                <a:latin typeface="+mn-lt"/>
              </a:rPr>
              <a:t> данни, модели и кампании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Право и координация:</a:t>
            </a:r>
            <a:r>
              <a:rPr lang="bg-BG" sz="3400" b="0" dirty="0">
                <a:latin typeface="+mn-lt"/>
              </a:rPr>
              <a:t> документи, поръчки и графици</a:t>
            </a:r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</a:rPr>
              <a:t>Клиентско обслужване</a:t>
            </a:r>
            <a:r>
              <a:rPr lang="bg-BG" dirty="0"/>
              <a:t>: отговаряне на въпроси и запитвания, решаване на несложни проблеми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AI агенти и автоматизация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ABB9556-FBF5-465D-BF09-061F57339D5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По-висок риск в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контролирана, предвидима среда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Производство:</a:t>
            </a:r>
            <a:r>
              <a:rPr lang="bg-BG" sz="3400" b="0" dirty="0">
                <a:latin typeface="+mn-lt"/>
              </a:rPr>
              <a:t> сглобяване, сортиране и опаковане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Складове:</a:t>
            </a:r>
            <a:r>
              <a:rPr lang="bg-BG" sz="3400" b="0" dirty="0">
                <a:latin typeface="+mn-lt"/>
              </a:rPr>
              <a:t> преместване и подбор на стоки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Почистване:</a:t>
            </a:r>
            <a:r>
              <a:rPr lang="bg-BG" sz="3400" b="0" dirty="0">
                <a:latin typeface="+mn-lt"/>
              </a:rPr>
              <a:t> стандартни повторяеми операции</a:t>
            </a:r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</a:rPr>
              <a:t>Земеделие</a:t>
            </a:r>
            <a:r>
              <a:rPr lang="bg-BG" dirty="0"/>
              <a:t>: автоматизация за сеитба, оран, пръскане, поливане, бране на реколтата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Рутинен физически труд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4469952-EEAC-4BCF-A0C0-60857F8B9CA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dirty="0"/>
              <a:t>Навлизането на роботите зависи от:</a:t>
            </a:r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</a:rPr>
              <a:t>Способност</a:t>
            </a:r>
            <a:r>
              <a:rPr lang="bg-BG" dirty="0"/>
              <a:t> да вършат работа качествено</a:t>
            </a:r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</a:rPr>
              <a:t>Цена</a:t>
            </a:r>
            <a:r>
              <a:rPr lang="bg-BG" dirty="0"/>
              <a:t> и икономическа възвръщаемост</a:t>
            </a:r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Безопасност</a:t>
            </a:r>
            <a:r>
              <a:rPr lang="bg-BG" b="0" dirty="0">
                <a:latin typeface="+mn-lt"/>
              </a:rPr>
              <a:t> и надеждност</a:t>
            </a:r>
            <a:endParaRPr lang="bg-BG" dirty="0"/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Преустройство</a:t>
            </a:r>
            <a:r>
              <a:rPr lang="bg-BG" b="0" dirty="0">
                <a:latin typeface="+mn-lt"/>
              </a:rPr>
              <a:t> на работното място</a:t>
            </a:r>
            <a:endParaRPr lang="bg-BG" dirty="0"/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Регулации</a:t>
            </a:r>
            <a:r>
              <a:rPr lang="bg-BG" b="0" dirty="0">
                <a:latin typeface="+mn-lt"/>
              </a:rPr>
              <a:t> и готовност за иновации</a:t>
            </a:r>
            <a:endParaRPr lang="bg-BG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Скоростта на роботизацията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1B67EC9-EC6A-4727-BBDE-68DB2C3C00A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dirty="0"/>
              <a:t>Професии с по-дълъг хоризонт на устойчивост:</a:t>
            </a:r>
            <a:endParaRPr lang="bg-BG" sz="3400" b="1" dirty="0">
              <a:solidFill>
                <a:schemeClr val="accent4"/>
              </a:solidFill>
              <a:latin typeface="+mn-lt"/>
            </a:endParaRPr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Електротехници, водопроводчици и ОВК техници</a:t>
            </a:r>
            <a:endParaRPr lang="bg-BG" dirty="0"/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Автомонтьори и сервизни техници</a:t>
            </a:r>
            <a:endParaRPr lang="bg-BG" dirty="0"/>
          </a:p>
          <a:p>
            <a:pPr lvl="1">
              <a:spcAft>
                <a:spcPts val="1000"/>
              </a:spcAft>
            </a:pPr>
            <a:r>
              <a:rPr lang="bg-BG" b="1" dirty="0">
                <a:solidFill>
                  <a:schemeClr val="accent4"/>
                </a:solidFill>
                <a:latin typeface="+mn-lt"/>
              </a:rPr>
              <a:t>Майстори по ремонти и строителство</a:t>
            </a:r>
            <a:endParaRPr lang="bg-BG" dirty="0"/>
          </a:p>
          <a:p>
            <a:pPr>
              <a:spcAft>
                <a:spcPts val="1000"/>
              </a:spcAft>
            </a:pPr>
            <a:r>
              <a:rPr lang="bg-BG" sz="3400" b="0" dirty="0">
                <a:latin typeface="+mn-lt"/>
              </a:rPr>
              <a:t>Разнообразните условия изискват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решения на място</a:t>
            </a:r>
            <a:r>
              <a:rPr lang="bg-BG" dirty="0"/>
              <a:t>, гъвкавост, адаптация в движение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Устойчиви професии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9FFA451-0178-46D2-B7FE-AF34CA6DA5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Медицински сестри, физиотерапевти и болногледачи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Пожарникари и спасители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Фризьори и специалисти по персонални услуги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Доверието и непосредственият контакт</a:t>
            </a:r>
            <a:r>
              <a:rPr lang="bg-BG" sz="3400" b="0">
                <a:latin typeface="+mn-lt"/>
              </a:rPr>
              <a:t> имат значение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Физическа работа с хора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345FE6E-6733-4E4E-9448-908C4BEC522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Всеки човек и обект</a:t>
            </a:r>
            <a:r>
              <a:rPr lang="bg-BG" sz="3400" b="0">
                <a:latin typeface="+mn-lt"/>
              </a:rPr>
              <a:t> изисква различен подход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Работата съчетава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сръчност и преценка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Грешките могат да причинят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физическа вреда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AI все пак помага с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планиране и документация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Пречки пред автоматизацията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1357427"/>
            <a:ext cx="10972800" cy="1217066"/>
          </a:xfrm>
          <a:prstGeom prst="rect">
            <a:avLst/>
          </a:prstGeom>
        </p:spPr>
        <p:txBody>
          <a:bodyPr tIns="45720" bIns="45720" anchor="ctr">
            <a:noAutofit/>
          </a:bodyPr>
          <a:lstStyle>
            <a:lvl1pPr marL="0" indent="0" algn="ctr">
              <a:lnSpc>
                <a:spcPct val="105000"/>
              </a:lnSpc>
              <a:buNone/>
              <a:defRPr sz="3600" b="0" i="0" baseline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50" charset="-52"/>
                <a:ea typeface="Montserrat Medium" panose="00000600000000000000" pitchFamily="50" charset="-52"/>
                <a:cs typeface="Arial" pitchFamily="34" charset="0"/>
              </a:defRPr>
            </a:lvl1pPr>
          </a:lstStyle>
          <a:p>
            <a:pPr marL="0" lvl="0" indent="0" algn="ctr">
              <a:buNone/>
            </a:pPr>
            <a:r>
              <a:rPr lang="bg-BG" sz="3600" b="0" dirty="0">
                <a:latin typeface="+mn-lt"/>
              </a:rPr>
              <a:t>Образованието дава основа,</a:t>
            </a:r>
            <a:br>
              <a:rPr lang="bg-BG" sz="3600" b="0" dirty="0">
                <a:latin typeface="+mn-lt"/>
              </a:rPr>
            </a:br>
            <a:r>
              <a:rPr lang="bg-BG" sz="3600" b="0" dirty="0">
                <a:latin typeface="+mn-lt"/>
              </a:rPr>
              <a:t>практиката изгражда умения</a:t>
            </a:r>
            <a:endParaRPr lang="bg-BG" sz="3600" dirty="0"/>
          </a:p>
        </p:txBody>
      </p:sp>
      <p:sp>
        <p:nvSpPr>
          <p:cNvPr id="3" name="Slide Title"/>
          <p:cNvSpPr>
            <a:spLocks noGrp="1"/>
          </p:cNvSpPr>
          <p:nvPr>
            <p:ph type="title" hasCustomPrompt="1"/>
          </p:nvPr>
        </p:nvSpPr>
        <p:spPr>
          <a:xfrm>
            <a:off x="594360" y="457200"/>
            <a:ext cx="10972800" cy="868680"/>
          </a:xfrm>
          <a:prstGeom prst="rect">
            <a:avLst/>
          </a:prstGeom>
        </p:spPr>
        <p:txBody>
          <a:bodyPr vert="horz" lIns="108000" tIns="45720" rIns="108000" bIns="45720" rtlCol="0" anchor="ctr">
            <a:noAutofit/>
          </a:bodyPr>
          <a:lstStyle>
            <a:lvl1pPr algn="ctr">
              <a:lnSpc>
                <a:spcPct val="105000"/>
              </a:lnSpc>
              <a:defRPr lang="en-US" sz="5396" b="1" i="0" baseline="0">
                <a:solidFill>
                  <a:srgbClr val="75FFE5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lvl="0" indent="0">
              <a:buNone/>
            </a:pPr>
            <a:r>
              <a:rPr lang="bg-BG" sz="5400" b="1">
                <a:latin typeface="+mj-lt"/>
              </a:rPr>
              <a:t>Умения на бъдещето</a:t>
            </a:r>
            <a:endParaRPr lang="bg-BG" sz="540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50000"/>
                  </a:schemeClr>
                </a:solidFill>
              </a:defRPr>
            </a:lvl1pPr>
          </a:lstStyle>
          <a:p>
            <a:fld id="{39C8253A-5821-4B46-AE27-D826F9AA23EB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Placeholder 10"/>
          <p:cNvPicPr>
            <a:picLocks noGrp="1" noChangeAspect="1"/>
          </p:cNvPicPr>
          <p:nvPr>
            <p:ph type="pic" idx="12"/>
          </p:nvPr>
        </p:nvPicPr>
        <p:blipFill>
          <a:blip r:embed="rId3"/>
          <a:srcRect t="308" b="308"/>
          <a:stretch/>
        </p:blipFill>
        <p:spPr>
          <a:xfrm>
            <a:off x="1733335" y="2852936"/>
            <a:ext cx="8740570" cy="3476912"/>
          </a:xfrm>
          <a:prstGeom prst="rect">
            <a:avLst/>
          </a:prstGeom>
          <a:ln>
            <a:solidFill>
              <a:srgbClr val="63C5B0">
                <a:alpha val="60000"/>
              </a:srgbClr>
            </a:solidFill>
          </a:ln>
          <a:effectLst/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F80A119-D5E9-4911-B5B2-BA12A376112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dirty="0"/>
              <a:t>Създаване на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стандартен текст, код или изображение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Изпълнение по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подробна инструкция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Възпроизвеждане на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общодостъпна информация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Рутинни справки</a:t>
            </a:r>
            <a:r>
              <a:rPr lang="bg-BG" sz="3400" b="0" dirty="0">
                <a:latin typeface="+mn-lt"/>
              </a:rPr>
              <a:t> и повтарящи се операции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Обезценяващи се умения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40EA1F3-4714-4A0E-B752-37B3EF7DFE33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Разбиране на нуждата</a:t>
            </a:r>
            <a:r>
              <a:rPr lang="bg-BG" sz="3400" b="0">
                <a:latin typeface="+mn-lt"/>
              </a:rPr>
              <a:t> и оценка на резултата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Формулиране на проблема</a:t>
            </a:r>
            <a:r>
              <a:rPr lang="bg-BG" sz="3400" b="0">
                <a:latin typeface="+mn-lt"/>
              </a:rPr>
              <a:t> и избор на подход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Прилагане на знания в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конкретна ситуация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Проверка на данни и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решения при несигурност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Работа с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изключения и непредвидени ситуации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Остава ценно…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2C5868C-590D-40B4-BC0A-D05B3A524C5C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dirty="0"/>
              <a:t>Дефиниране на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ясна цел</a:t>
            </a:r>
            <a:r>
              <a:rPr lang="bg-BG" sz="3400" b="0" dirty="0">
                <a:latin typeface="+mn-lt"/>
              </a:rPr>
              <a:t>, ограничения и критерии за успех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Проверка на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твърдения, данни и източници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Разпознаване на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допускания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Осмисляне на информация и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оценка на аргументи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Проблеми и критично мислене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CECDFB7-C0A4-48C2-B93E-AFA8465EA3D7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Логика, математика и алгоритми</a:t>
            </a:r>
            <a:r>
              <a:rPr lang="bg-BG" sz="3400" b="0">
                <a:latin typeface="+mn-lt"/>
              </a:rPr>
              <a:t> за решаване на проблеми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Разбиване на задача</a:t>
            </a:r>
            <a:r>
              <a:rPr lang="bg-BG" sz="3400" b="0">
                <a:latin typeface="+mn-lt"/>
              </a:rPr>
              <a:t> на подредени стъпки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Структуриране на процес и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сглобяване на резултатите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Изследване на явления и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проверка на хипотези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Инженерно и научно мислене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EA219AC-226F-4ABB-A04A-C129CED6332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Избор и използване на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AI инструменти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Ясни prompts</a:t>
            </a:r>
            <a:r>
              <a:rPr lang="bg-BG" sz="3400" b="0">
                <a:latin typeface="+mn-lt"/>
              </a:rPr>
              <a:t> и подходящ контекст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Проверка на резултата</a:t>
            </a:r>
            <a:r>
              <a:rPr lang="bg-BG" sz="3400" b="0">
                <a:latin typeface="+mn-lt"/>
              </a:rPr>
              <a:t> и разпознаване на грешки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Създаване и управление на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AI агенти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AI грамотност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7FFB3DB-C70C-4F16-8D17-44611B12E7C6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Професионална компетентност:</a:t>
            </a:r>
            <a:r>
              <a:rPr lang="bg-BG" sz="3400" b="0">
                <a:latin typeface="+mn-lt"/>
              </a:rPr>
              <a:t> разбиране на областта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Оценка на резултатите и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разпознаване на грешки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Комуникация:</a:t>
            </a:r>
            <a:r>
              <a:rPr lang="bg-BG" sz="3400" b="0">
                <a:latin typeface="+mn-lt"/>
              </a:rPr>
              <a:t> разбиране на нуждите и договаряне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Сътрудничество:</a:t>
            </a:r>
            <a:r>
              <a:rPr lang="bg-BG" sz="3400" b="0">
                <a:latin typeface="+mn-lt"/>
              </a:rPr>
              <a:t> доверие и работа в екип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Компетентност и общуване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7EEF511-ED0F-400F-8644-7E6EA1BAB36E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Образованието дава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основа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Практиката превръща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знанията в умения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Развивай мисленето и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способността да учиш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Повече умения означават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повече кариерни възможности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Образование и практика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7719C69-B9E7-4B6C-BD6C-6F45778B5CA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Собствени проекти</a:t>
            </a:r>
            <a:r>
              <a:rPr lang="bg-BG" sz="3400" b="0">
                <a:latin typeface="+mn-lt"/>
              </a:rPr>
              <a:t> с реален резултат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Доброволчество и стажове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Практика с AI</a:t>
            </a:r>
            <a:r>
              <a:rPr lang="bg-BG" sz="3400" b="0">
                <a:latin typeface="+mn-lt"/>
              </a:rPr>
              <a:t> върху истински задачи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Ранен старт:</a:t>
            </a:r>
            <a:r>
              <a:rPr lang="bg-BG" sz="3400" b="0">
                <a:latin typeface="+mn-lt"/>
              </a:rPr>
              <a:t> опитът се натрупва с работа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Натрупване на реален опит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1340768"/>
            <a:ext cx="10972800" cy="1005840"/>
          </a:xfrm>
          <a:prstGeom prst="rect">
            <a:avLst/>
          </a:prstGeom>
        </p:spPr>
        <p:txBody>
          <a:bodyPr tIns="45720" bIns="45720" anchor="ctr">
            <a:noAutofit/>
          </a:bodyPr>
          <a:lstStyle>
            <a:lvl1pPr marL="0" indent="0" algn="ctr">
              <a:lnSpc>
                <a:spcPct val="105000"/>
              </a:lnSpc>
              <a:buNone/>
              <a:defRPr sz="3600" b="0" i="0" baseline="0">
                <a:solidFill>
                  <a:schemeClr val="bg1">
                    <a:lumMod val="20000"/>
                    <a:lumOff val="80000"/>
                  </a:schemeClr>
                </a:solidFill>
                <a:latin typeface="Montserrat Medium" panose="00000600000000000000" pitchFamily="50" charset="-52"/>
                <a:ea typeface="Montserrat Medium" panose="00000600000000000000" pitchFamily="50" charset="-52"/>
                <a:cs typeface="Arial" pitchFamily="34" charset="0"/>
              </a:defRPr>
            </a:lvl1pPr>
          </a:lstStyle>
          <a:p>
            <a:pPr marL="0" lvl="0" indent="0" algn="ctr">
              <a:buNone/>
            </a:pPr>
            <a:r>
              <a:rPr lang="bg-BG" sz="3600" b="0" dirty="0">
                <a:latin typeface="+mn-lt"/>
              </a:rPr>
              <a:t>Защо става по-трудно и как се натрупва опит?</a:t>
            </a:r>
            <a:endParaRPr lang="bg-BG" sz="3600" dirty="0"/>
          </a:p>
        </p:txBody>
      </p:sp>
      <p:sp>
        <p:nvSpPr>
          <p:cNvPr id="3" name="Slide Title"/>
          <p:cNvSpPr>
            <a:spLocks noGrp="1"/>
          </p:cNvSpPr>
          <p:nvPr>
            <p:ph type="title" hasCustomPrompt="1"/>
          </p:nvPr>
        </p:nvSpPr>
        <p:spPr>
          <a:xfrm>
            <a:off x="594360" y="457200"/>
            <a:ext cx="10972800" cy="868680"/>
          </a:xfrm>
          <a:prstGeom prst="rect">
            <a:avLst/>
          </a:prstGeom>
        </p:spPr>
        <p:txBody>
          <a:bodyPr vert="horz" lIns="108000" tIns="45720" rIns="108000" bIns="45720" rtlCol="0" anchor="ctr">
            <a:noAutofit/>
          </a:bodyPr>
          <a:lstStyle>
            <a:lvl1pPr algn="ctr">
              <a:lnSpc>
                <a:spcPct val="105000"/>
              </a:lnSpc>
              <a:defRPr lang="en-US" sz="5396" b="1" i="0" baseline="0">
                <a:solidFill>
                  <a:srgbClr val="75FFE5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pPr marL="0" lvl="0" indent="0">
              <a:buNone/>
            </a:pPr>
            <a:r>
              <a:rPr lang="bg-BG" sz="5400" b="1">
                <a:latin typeface="+mj-lt"/>
              </a:rPr>
              <a:t>Първа работа с AI</a:t>
            </a:r>
            <a:endParaRPr lang="bg-BG" sz="540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  <a:alpha val="50000"/>
                  </a:schemeClr>
                </a:solidFill>
              </a:defRPr>
            </a:lvl1pPr>
          </a:lstStyle>
          <a:p>
            <a:fld id="{C6B3B58B-ACD4-4698-8B63-5E9EB77A5D68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Placeholder 14"/>
          <p:cNvPicPr>
            <a:picLocks noGrp="1" noChangeAspect="1"/>
          </p:cNvPicPr>
          <p:nvPr>
            <p:ph type="pic" idx="12"/>
          </p:nvPr>
        </p:nvPicPr>
        <p:blipFill>
          <a:blip r:embed="rId3"/>
          <a:srcRect l="309" r="309"/>
          <a:stretch/>
        </p:blipFill>
        <p:spPr>
          <a:xfrm>
            <a:off x="1648332" y="2616851"/>
            <a:ext cx="8910576" cy="3544538"/>
          </a:xfrm>
          <a:prstGeom prst="rect">
            <a:avLst/>
          </a:prstGeom>
          <a:ln>
            <a:solidFill>
              <a:srgbClr val="63C5B0">
                <a:alpha val="60000"/>
              </a:srgbClr>
            </a:solidFill>
          </a:ln>
          <a:effectLst/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1DACCCB-FE1E-4C7A-8ADD-FAD847985D23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Опит</a:t>
            </a:r>
            <a:r>
              <a:rPr lang="bg-BG" sz="3400" b="0">
                <a:latin typeface="+mn-lt"/>
              </a:rPr>
              <a:t> и професионални умения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Способност да работиш с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AI инструменти и агенти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Преценка и проверка</a:t>
            </a:r>
            <a:r>
              <a:rPr lang="bg-BG" sz="3400" b="0">
                <a:latin typeface="+mn-lt"/>
              </a:rPr>
              <a:t> на резултатите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Опитът помага да управляваш агентите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ефективно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Какво търсят компаниите?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42746E4-181B-4CE3-A9A8-8C8B74C619E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При по-малко junior възможности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портфолиото тежи повече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Малка задача за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реален човек или организация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Завършен резултат</a:t>
            </a:r>
            <a:r>
              <a:rPr lang="bg-BG" sz="3400" b="0">
                <a:latin typeface="+mn-lt"/>
              </a:rPr>
              <a:t>, обратна връзка и подобрение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Описание на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твоя принос</a:t>
            </a:r>
            <a:r>
              <a:rPr lang="bg-BG" sz="3400" b="0">
                <a:latin typeface="+mn-lt"/>
              </a:rPr>
              <a:t> и как си проверил AI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Опит преди първата работа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EA19F57-35EC-444D-A774-D54395110C51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Безплатен малък проект</a:t>
            </a:r>
            <a:r>
              <a:rPr lang="bg-BG" sz="3400" b="0" dirty="0">
                <a:latin typeface="+mn-lt"/>
              </a:rPr>
              <a:t> може да даде първи опит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Пример: сайт, дизайн, реклама или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AI автоматизация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Натрупвай опит чрез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реални проекти и обратна връзка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След 1–2 години практика можеш да покажеш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по-силно портфолио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Доброволчество като начало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4315F7AE-566E-4D3D-95F6-D5BC02126BE7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737360" y="1280160"/>
            <a:ext cx="10058400" cy="5349240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dirty="0"/>
              <a:t>За да натрупаш опит, направи няколко проекта безплатно</a:t>
            </a:r>
          </a:p>
          <a:p>
            <a:pPr>
              <a:spcAft>
                <a:spcPts val="1000"/>
              </a:spcAft>
            </a:pPr>
            <a:r>
              <a:rPr lang="bg-BG" dirty="0"/>
              <a:t>Пусни обява:</a:t>
            </a:r>
          </a:p>
          <a:p>
            <a:pPr lvl="1">
              <a:spcAft>
                <a:spcPts val="1000"/>
              </a:spcAft>
            </a:pPr>
            <a:r>
              <a:rPr lang="bg-BG" b="0" dirty="0">
                <a:latin typeface="+mn-lt"/>
              </a:rPr>
              <a:t>„</a:t>
            </a:r>
            <a:r>
              <a:rPr lang="bg-BG" b="1" dirty="0">
                <a:solidFill>
                  <a:schemeClr val="accent4"/>
                </a:solidFill>
                <a:latin typeface="+mn-lt"/>
              </a:rPr>
              <a:t>Разработвам софтуер безплатно</a:t>
            </a:r>
            <a:r>
              <a:rPr lang="bg-BG" b="0" dirty="0">
                <a:latin typeface="+mn-lt"/>
              </a:rPr>
              <a:t>. Нямам много опит, но имам </a:t>
            </a:r>
            <a:r>
              <a:rPr lang="bg-BG" b="1" dirty="0">
                <a:solidFill>
                  <a:schemeClr val="accent4"/>
                </a:solidFill>
                <a:latin typeface="+mn-lt"/>
              </a:rPr>
              <a:t>огромно желание за работа</a:t>
            </a:r>
            <a:r>
              <a:rPr lang="bg-BG" dirty="0"/>
              <a:t>. </a:t>
            </a:r>
            <a:r>
              <a:rPr lang="bg-BG" b="1" dirty="0">
                <a:solidFill>
                  <a:schemeClr val="accent4"/>
                </a:solidFill>
                <a:latin typeface="+mn-lt"/>
              </a:rPr>
              <a:t>Пишете ми</a:t>
            </a:r>
            <a:r>
              <a:rPr lang="bg-BG" b="0" dirty="0">
                <a:latin typeface="+mn-lt"/>
              </a:rPr>
              <a:t>“</a:t>
            </a:r>
            <a:endParaRPr lang="bg-BG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Подходяща за </a:t>
            </a:r>
            <a:r>
              <a:rPr lang="bg-BG" sz="3400" b="1" dirty="0" err="1">
                <a:solidFill>
                  <a:schemeClr val="accent4"/>
                </a:solidFill>
                <a:latin typeface="+mn-lt"/>
              </a:rPr>
              <a:t>freelancer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 групи</a:t>
            </a:r>
            <a:r>
              <a:rPr lang="bg-BG" sz="3400" b="0" dirty="0">
                <a:latin typeface="+mn-lt"/>
              </a:rPr>
              <a:t> и първи малки проекти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Примерна обява: софтуер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8AF6107-A801-4F0F-AC38-EB3967016830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737360" y="1280160"/>
            <a:ext cx="10058400" cy="5349240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Примерна обява за дизайнер без опит:</a:t>
            </a:r>
          </a:p>
          <a:p>
            <a:pPr lvl="1">
              <a:spcAft>
                <a:spcPts val="1000"/>
              </a:spcAft>
            </a:pPr>
            <a:r>
              <a:rPr lang="bg-BG" b="0" dirty="0">
                <a:latin typeface="+mn-lt"/>
              </a:rPr>
              <a:t>„</a:t>
            </a:r>
            <a:r>
              <a:rPr lang="bg-BG" b="1" dirty="0">
                <a:solidFill>
                  <a:schemeClr val="accent4"/>
                </a:solidFill>
                <a:latin typeface="+mn-lt"/>
              </a:rPr>
              <a:t>Предлагам дизайн услуги безплатно</a:t>
            </a:r>
            <a:r>
              <a:rPr lang="bg-BG" b="0" dirty="0">
                <a:latin typeface="+mn-lt"/>
              </a:rPr>
              <a:t>. Правя </a:t>
            </a:r>
            <a:r>
              <a:rPr lang="bg-BG" b="1" dirty="0">
                <a:solidFill>
                  <a:schemeClr val="accent4"/>
                </a:solidFill>
                <a:latin typeface="+mn-lt"/>
              </a:rPr>
              <a:t>реклами, видео</a:t>
            </a:r>
            <a:r>
              <a:rPr lang="bg-BG" b="0" dirty="0">
                <a:latin typeface="+mn-lt"/>
              </a:rPr>
              <a:t> и други материали</a:t>
            </a:r>
            <a:r>
              <a:rPr lang="bg-BG" dirty="0"/>
              <a:t>. </a:t>
            </a:r>
            <a:r>
              <a:rPr lang="bg-BG" b="1" dirty="0">
                <a:solidFill>
                  <a:schemeClr val="accent4"/>
                </a:solidFill>
                <a:latin typeface="+mn-lt"/>
              </a:rPr>
              <a:t>Пишете ми</a:t>
            </a:r>
            <a:r>
              <a:rPr lang="bg-BG" b="0" dirty="0">
                <a:latin typeface="+mn-lt"/>
              </a:rPr>
              <a:t>“</a:t>
            </a:r>
            <a:endParaRPr lang="bg-BG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Начален проект за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реален клиент</a:t>
            </a:r>
            <a:r>
              <a:rPr lang="bg-BG" sz="3400" b="0" dirty="0">
                <a:latin typeface="+mn-lt"/>
              </a:rPr>
              <a:t> и изграждане на </a:t>
            </a:r>
            <a:r>
              <a:rPr lang="bg-BG" sz="3400" b="1" dirty="0">
                <a:solidFill>
                  <a:schemeClr val="accent4"/>
                </a:solidFill>
              </a:rPr>
              <a:t>портфолио</a:t>
            </a:r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89756" y="98074"/>
            <a:ext cx="10801200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sz="4400" b="1" i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Примерна обява: дизайн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8624659-2752-4BD8-97BC-8E8D66A497B9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>
              <a:spcAft>
                <a:spcPts val="1000"/>
              </a:spcAft>
            </a:pPr>
            <a:r>
              <a:rPr lang="bg-BG" dirty="0"/>
              <a:t>Работа в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бар, ресторант, кухня или магазин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Софтуер, дизайн или маркетинг за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познат бизнес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 dirty="0">
                <a:solidFill>
                  <a:schemeClr val="accent4"/>
                </a:solidFill>
                <a:latin typeface="+mn-lt"/>
              </a:rPr>
              <a:t>AI автоматизация</a:t>
            </a:r>
            <a:r>
              <a:rPr lang="bg-BG" sz="3400" b="0" dirty="0">
                <a:latin typeface="+mn-lt"/>
              </a:rPr>
              <a:t> на малка реална задача</a:t>
            </a:r>
            <a:endParaRPr lang="bg-BG" sz="3400" dirty="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 dirty="0">
                <a:latin typeface="+mn-lt"/>
              </a:rPr>
              <a:t>Опит с </a:t>
            </a:r>
            <a:r>
              <a:rPr lang="bg-BG" sz="3400" b="1" dirty="0">
                <a:solidFill>
                  <a:schemeClr val="accent4"/>
                </a:solidFill>
                <a:latin typeface="+mn-lt"/>
              </a:rPr>
              <a:t>клиенти, екип и отговорност</a:t>
            </a:r>
            <a:endParaRPr lang="bg-BG" sz="3400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Лятна работа още като ученик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327E1F1-5A7A-45DD-A826-7F7C0297D5EA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90353" y="1196124"/>
            <a:ext cx="11808715" cy="55611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Възможно връщане на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стажове, платени от кандидата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</a:rPr>
              <a:t>Авторско очакване</a:t>
            </a:r>
            <a:r>
              <a:rPr lang="bg-BG" sz="3400" b="0">
                <a:latin typeface="+mn-lt"/>
              </a:rPr>
              <a:t>, без потвърдени пазарни данни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Ценният резултат е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практика с реални задачи</a:t>
            </a:r>
            <a:endParaRPr lang="bg-BG" sz="340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4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>
              <a:defRPr lang="en-US" sz="4400" b="1" i="0" kern="120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  <a:ea typeface="Roboto" panose="02000000000000000000" pitchFamily="2" charset="0"/>
                <a:cs typeface="Montserrat Bold"/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Стаж, платен от кандидата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702170" y="1347938"/>
            <a:ext cx="11135518" cy="5159225"/>
          </a:xfrm>
        </p:spPr>
        <p:txBody>
          <a:bodyPr tIns="45720" bIns="45720">
            <a:noAutofit/>
          </a:bodyPr>
          <a:lstStyle>
            <a:lvl1pPr>
              <a:lnSpc>
                <a:spcPct val="105000"/>
              </a:lnSpc>
              <a:spcAft>
                <a:spcPts val="600"/>
              </a:spcAft>
              <a:defRPr sz="3400" b="0" baseline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lnSpc>
                <a:spcPct val="105000"/>
              </a:lnSpc>
              <a:spcAft>
                <a:spcPts val="600"/>
              </a:spcAft>
              <a:defRPr sz="3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lnSpc>
                <a:spcPct val="105000"/>
              </a:lnSpc>
              <a:spcAft>
                <a:spcPts val="600"/>
              </a:spcAft>
              <a:defRPr sz="3000" b="0" i="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lnSpc>
                <a:spcPct val="105000"/>
              </a:lnSpc>
              <a:spcAft>
                <a:spcPts val="600"/>
              </a:spcAft>
              <a:defRPr sz="28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lnSpc>
                <a:spcPct val="105000"/>
              </a:lnSpc>
              <a:spcAft>
                <a:spcPts val="600"/>
              </a:spcAft>
              <a:defRPr sz="2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Следи как AI променя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задачите в твоята област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Изграждай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мислене и професионална компетентност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Използвай AI и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проверявай резултатите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0">
                <a:latin typeface="+mn-lt"/>
              </a:rPr>
              <a:t>Натрупвай </a:t>
            </a:r>
            <a:r>
              <a:rPr lang="bg-BG" sz="3400" b="1">
                <a:solidFill>
                  <a:schemeClr val="accent4"/>
                </a:solidFill>
                <a:latin typeface="+mn-lt"/>
              </a:rPr>
              <a:t>реален опит възможно най-рано</a:t>
            </a:r>
            <a:endParaRPr lang="bg-BG" sz="3400"/>
          </a:p>
        </p:txBody>
      </p:sp>
      <p:sp>
        <p:nvSpPr>
          <p:cNvPr id="3" name="Slide Number"/>
          <p:cNvSpPr>
            <a:spLocks noGrp="1"/>
          </p:cNvSpPr>
          <p:nvPr>
            <p:ph type="sldNum" sz="quarter" idx="5"/>
          </p:nvPr>
        </p:nvSpPr>
        <p:spPr>
          <a:xfrm>
            <a:off x="11798750" y="653748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AAC4058-F802-4A79-8BBE-3C47BD9F8A8C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Slide Title"/>
          <p:cNvSpPr>
            <a:spLocks noGrp="1"/>
          </p:cNvSpPr>
          <p:nvPr>
            <p:ph type="title" hasCustomPrompt="1"/>
          </p:nvPr>
        </p:nvSpPr>
        <p:spPr>
          <a:xfrm>
            <a:off x="190355" y="100750"/>
            <a:ext cx="10800601" cy="882654"/>
          </a:xfrm>
          <a:prstGeom prst="rect">
            <a:avLst/>
          </a:prstGeom>
        </p:spPr>
        <p:txBody>
          <a:bodyPr tIns="45720" bIns="45720">
            <a:noAutofit/>
          </a:bodyPr>
          <a:lstStyle>
            <a:lvl1pPr latinLnBrk="0">
              <a:defRPr sz="44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z="4400" b="1">
                <a:latin typeface="+mj-lt"/>
              </a:rPr>
              <a:t>Кариера в AI епохата</a:t>
            </a:r>
            <a:endParaRPr lang="bg-BG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tIns="45720" bIns="45720">
            <a:noAutofit/>
          </a:bodyPr>
          <a:lstStyle/>
          <a:p>
            <a:pPr marL="0" lvl="0" indent="0">
              <a:buNone/>
            </a:pPr>
            <a:r>
              <a:rPr lang="bg-BG" sz="4400" b="1">
                <a:latin typeface="+mj-lt"/>
              </a:rPr>
              <a:t>Източници и сценарии</a:t>
            </a:r>
            <a:endParaRPr lang="bg-BG" sz="4400"/>
          </a:p>
        </p:txBody>
      </p:sp>
      <p:sp>
        <p:nvSpPr>
          <p:cNvPr id="3" name="Slide Body Text"/>
          <p:cNvSpPr>
            <a:spLocks noGrp="1"/>
          </p:cNvSpPr>
          <p:nvPr>
            <p:ph type="body" sz="quarter" idx="10" hasCustomPrompt="1"/>
          </p:nvPr>
        </p:nvSpPr>
        <p:spPr>
          <a:xfrm>
            <a:off x="189756" y="1216992"/>
            <a:ext cx="11809312" cy="5452367"/>
          </a:xfrm>
        </p:spPr>
        <p:txBody>
          <a:bodyPr tIns="45720" bIns="45720">
            <a:noAutofit/>
          </a:bodyPr>
          <a:lstStyle>
            <a:lvl1pPr>
              <a:spcBef>
                <a:spcPts val="1200"/>
              </a:spcBef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  <a:hlinkClick r:id="rId3"/>
              </a:rPr>
              <a:t>Stanford:</a:t>
            </a:r>
            <a:r>
              <a:rPr lang="bg-BG" sz="3400" b="0">
                <a:latin typeface="+mn-lt"/>
                <a:hlinkClick r:id="rId3"/>
              </a:rPr>
              <a:t> заетост на младите работещи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  <a:hlinkClick r:id="rId4"/>
              </a:rPr>
              <a:t>Anthropic:</a:t>
            </a:r>
            <a:r>
              <a:rPr lang="bg-BG" sz="3400" b="0">
                <a:latin typeface="+mn-lt"/>
                <a:hlinkClick r:id="rId4"/>
              </a:rPr>
              <a:t> икономически сценарии към 2030 г.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  <a:hlinkClick r:id="rId5"/>
              </a:rPr>
              <a:t>ILO:</a:t>
            </a:r>
            <a:r>
              <a:rPr lang="bg-BG" sz="3400" b="0">
                <a:latin typeface="+mn-lt"/>
                <a:hlinkClick r:id="rId5"/>
              </a:rPr>
              <a:t> експозиция на професиите към GenAI</a:t>
            </a:r>
            <a:endParaRPr lang="bg-BG" sz="3400"/>
          </a:p>
          <a:p>
            <a:pPr lvl="0">
              <a:lnSpc>
                <a:spcPct val="105000"/>
              </a:lnSpc>
              <a:spcAft>
                <a:spcPts val="1000"/>
              </a:spcAft>
            </a:pPr>
            <a:r>
              <a:rPr lang="bg-BG" sz="3400" b="1">
                <a:solidFill>
                  <a:schemeClr val="accent4"/>
                </a:solidFill>
                <a:latin typeface="+mn-lt"/>
                <a:hlinkClick r:id="rId6"/>
              </a:rPr>
              <a:t>AI 2027 / AI 2040:</a:t>
            </a:r>
            <a:r>
              <a:rPr lang="bg-BG" sz="3400" b="0">
                <a:latin typeface="+mn-lt"/>
                <a:hlinkClick r:id="rId6"/>
              </a:rPr>
              <a:t> сценарии за дискусия</a:t>
            </a:r>
            <a:endParaRPr lang="bg-BG" sz="340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D5E8F8E-4AC0-4CFF-B6E7-77A920062366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 hasCustomPrompt="1"/>
          </p:nvPr>
        </p:nvSpPr>
        <p:spPr>
          <a:xfrm>
            <a:off x="1348430" y="2420888"/>
            <a:ext cx="9570518" cy="1573630"/>
          </a:xfrm>
          <a:prstGeom prst="rect">
            <a:avLst/>
          </a:prstGeom>
          <a:effectLst/>
          <a:sp3d/>
        </p:spPr>
        <p:txBody>
          <a:bodyPr vert="horz" wrap="none" lIns="0" tIns="45720" rIns="0" bIns="45720" rtlCol="0" anchor="ctr" anchorCtr="0"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algn="ctr">
              <a:defRPr kumimoji="0" lang="en-US" sz="120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Roboto" panose="02000000000000000000" pitchFamily="2" charset="0"/>
                <a:cs typeface="Montserrat ExtraBold" pitchFamily="2" charset="77"/>
              </a:defRPr>
            </a:lvl1pPr>
          </a:lstStyle>
          <a:p>
            <a:pPr marL="0" lvl="0" indent="0">
              <a:buNone/>
            </a:pPr>
            <a:r>
              <a:rPr lang="bg-BG" sz="12000" b="1">
                <a:latin typeface="+mj-lt"/>
              </a:rPr>
              <a:t>Дискусия</a:t>
            </a:r>
            <a:endParaRPr lang="bg-BG" sz="12000"/>
          </a:p>
        </p:txBody>
      </p:sp>
      <p:sp>
        <p:nvSpPr>
          <p:cNvPr id="3" name="Slide Number"/>
          <p:cNvSpPr>
            <a:spLocks noGrp="1"/>
          </p:cNvSpPr>
          <p:nvPr>
            <p:ph type="sldNum" sz="quarter" idx="5"/>
          </p:nvPr>
        </p:nvSpPr>
        <p:spPr>
          <a:xfrm>
            <a:off x="11753030" y="6507000"/>
            <a:ext cx="367414" cy="297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accent2">
                    <a:lumMod val="50000"/>
                    <a:alpha val="40000"/>
                  </a:schemeClr>
                </a:solidFill>
              </a:defRPr>
            </a:lvl1pPr>
          </a:lstStyle>
          <a:p>
            <a:fld id="{8451955C-7B6D-4711-ADCA-CAEC101A174E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oftUni AI">
  <a:themeElements>
    <a:clrScheme name="SoftUni AI">
      <a:dk1>
        <a:srgbClr val="234465"/>
      </a:dk1>
      <a:lt1>
        <a:srgbClr val="63C5B0"/>
      </a:lt1>
      <a:dk2>
        <a:srgbClr val="192F46"/>
      </a:dk2>
      <a:lt2>
        <a:srgbClr val="FFFFFF"/>
      </a:lt2>
      <a:accent1>
        <a:srgbClr val="784EF9"/>
      </a:accent1>
      <a:accent2>
        <a:srgbClr val="4F8DB2"/>
      </a:accent2>
      <a:accent3>
        <a:srgbClr val="44A9F8"/>
      </a:accent3>
      <a:accent4>
        <a:srgbClr val="FFD999"/>
      </a:accent4>
      <a:accent5>
        <a:srgbClr val="4B4A4F"/>
      </a:accent5>
      <a:accent6>
        <a:srgbClr val="98D8CB"/>
      </a:accent6>
      <a:hlink>
        <a:srgbClr val="98D8CB"/>
      </a:hlink>
      <a:folHlink>
        <a:srgbClr val="55BEA9"/>
      </a:folHlink>
    </a:clrScheme>
    <a:fontScheme name="SoftUni AI">
      <a:majorFont>
        <a:latin typeface="Montserrat Bold"/>
        <a:ea typeface="Calibri"/>
        <a:cs typeface=""/>
      </a:majorFont>
      <a:minorFont>
        <a:latin typeface="Roboto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dk2">
            <a:alpha val="80000"/>
          </a:schemeClr>
        </a:solidFill>
        <a:ln w="19050">
          <a:solidFill>
            <a:schemeClr val="tx1">
              <a:lumMod val="75000"/>
              <a:alpha val="8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800" b="1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001">
          <a:schemeClr val="dk2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6">
            <a:lumMod val="75000"/>
            <a:alpha val="15000"/>
          </a:schemeClr>
        </a:solidFill>
        <a:ln w="12700">
          <a:solidFill>
            <a:schemeClr val="tx1">
              <a:lumMod val="75000"/>
            </a:schemeClr>
          </a:solidFill>
        </a:ln>
      </a:spPr>
      <a:bodyPr vert="horz" wrap="square" lIns="144000" tIns="108000" rIns="144000" bIns="108000" rtlCol="0">
        <a:spAutoFit/>
      </a:bodyPr>
      <a:lstStyle>
        <a:defPPr algn="l" eaLnBrk="0" hangingPunct="0">
          <a:lnSpc>
            <a:spcPct val="110000"/>
          </a:lnSpc>
          <a:buClr>
            <a:schemeClr val="accent5">
              <a:lumMod val="40000"/>
              <a:lumOff val="60000"/>
            </a:schemeClr>
          </a:buClr>
          <a:buSzPct val="70000"/>
          <a:defRPr sz="2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vetlina_temp.potx" id="{C5341F4D-86DA-49F3-8973-065B872F5DBB}" vid="{8005D38C-3217-41DE-B2D0-6D18E4389034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606358E-26FE-4286-AD47-F23FAD0439AB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4fd5c954-5804-4bdd-9f48-ed60188aa61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18624</TotalTime>
  <Words>2569</Words>
  <Application>Microsoft Office PowerPoint</Application>
  <PresentationFormat>Custom</PresentationFormat>
  <Paragraphs>353</Paragraphs>
  <Slides>46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Consolas</vt:lpstr>
      <vt:lpstr>Montserrat Bold</vt:lpstr>
      <vt:lpstr>Montserrat Medium</vt:lpstr>
      <vt:lpstr>Roboto</vt:lpstr>
      <vt:lpstr>Wingdings 2</vt:lpstr>
      <vt:lpstr>SoftUni AI</vt:lpstr>
      <vt:lpstr>Кариерно развитие в AI епохата</vt:lpstr>
      <vt:lpstr>Светлин Наков</vt:lpstr>
      <vt:lpstr>Съдържание</vt:lpstr>
      <vt:lpstr>Трудовият пазар</vt:lpstr>
      <vt:lpstr>Първите ефекти от AI: 2026–2027</vt:lpstr>
      <vt:lpstr>Какво означават 19% по-малко juniors?</vt:lpstr>
      <vt:lpstr>Екип преди и след AI</vt:lpstr>
      <vt:lpstr>Икономическият модел на Anthropic</vt:lpstr>
      <vt:lpstr>Какво измерват сценариите?</vt:lpstr>
      <vt:lpstr>Трите икономически сценария</vt:lpstr>
      <vt:lpstr>Сценарий 1: Скромно навлизане на AI</vt:lpstr>
      <vt:lpstr>Сценарий 2: Значително навлизане на AI</vt:lpstr>
      <vt:lpstr>Сценарий 3: Екстремно навлизане на AI</vt:lpstr>
      <vt:lpstr>Дългосрочно: 2030–2035</vt:lpstr>
      <vt:lpstr>Хоризонт на несигурност</vt:lpstr>
      <vt:lpstr>Професиите се променят</vt:lpstr>
      <vt:lpstr>Професиите като задачи</vt:lpstr>
      <vt:lpstr>Задачи под натиск</vt:lpstr>
      <vt:lpstr>Засегнати дигитални задачи</vt:lpstr>
      <vt:lpstr>Засегнати офис задачи</vt:lpstr>
      <vt:lpstr>AI агенти и автоматизация</vt:lpstr>
      <vt:lpstr>Рутинен физически труд</vt:lpstr>
      <vt:lpstr>Скоростта на роботизацията</vt:lpstr>
      <vt:lpstr>Устойчиви професии</vt:lpstr>
      <vt:lpstr>Физическа работа с хора</vt:lpstr>
      <vt:lpstr>Пречки пред автоматизацията</vt:lpstr>
      <vt:lpstr>Умения на бъдещето</vt:lpstr>
      <vt:lpstr>Обезценяващи се умения</vt:lpstr>
      <vt:lpstr>Остава ценно…</vt:lpstr>
      <vt:lpstr>Проблеми и критично мислене</vt:lpstr>
      <vt:lpstr>Инженерно и научно мислене</vt:lpstr>
      <vt:lpstr>AI грамотност</vt:lpstr>
      <vt:lpstr>Компетентност и общуване</vt:lpstr>
      <vt:lpstr>Образование и практика</vt:lpstr>
      <vt:lpstr>Натрупване на реален опит</vt:lpstr>
      <vt:lpstr>Първа работа с AI</vt:lpstr>
      <vt:lpstr>Какво търсят компаниите?</vt:lpstr>
      <vt:lpstr>Опит преди първата работа</vt:lpstr>
      <vt:lpstr>Доброволчество като начало</vt:lpstr>
      <vt:lpstr>Примерна обява: софтуер</vt:lpstr>
      <vt:lpstr>Примерна обява: дизайн</vt:lpstr>
      <vt:lpstr>Лятна работа още като ученик</vt:lpstr>
      <vt:lpstr>Стаж, платен от кандидата</vt:lpstr>
      <vt:lpstr>Кариера в AI епохата</vt:lpstr>
      <vt:lpstr>Източници и сценарии</vt:lpstr>
      <vt:lpstr>Дискусия</vt:lpstr>
    </vt:vector>
  </TitlesOfParts>
  <Manager/>
  <Company>SoftUni – https://softuni.org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Кариерно развитие в AI епохата</dc:title>
  <dc:subject>AI Course</dc:subject>
  <dc:creator>SoftUni AI</dc:creator>
  <cp:keywords>SoftUni AI; SoftUni; course; AI</cp:keywords>
  <dc:description>© SoftUni AI – https://ai.softuni.bg
© Software University – https://softuni.bg
Copyrighted document. Unauthorized copy, reproduction or use is not permitted.</dc:description>
  <cp:lastModifiedBy>Svetlin Nakov</cp:lastModifiedBy>
  <cp:revision>984</cp:revision>
  <dcterms:created xsi:type="dcterms:W3CDTF">2020-05-22T09:36:57Z</dcterms:created>
  <dcterms:modified xsi:type="dcterms:W3CDTF">2026-10-01T18:22:20Z</dcterms:modified>
  <cp:category>AI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TC027879909991</vt:lpwstr>
  </property>
  <property fmtid="{D5CDD505-2E9C-101B-9397-08002B2CF9AE}" pid="3" name="ContentTypeId">
    <vt:lpwstr>0x010100B4E63F92689E2344800622A05AA3C338</vt:lpwstr>
  </property>
</Properties>
</file>